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7" r:id="rId3"/>
    <p:sldId id="258" r:id="rId4"/>
    <p:sldId id="330" r:id="rId5"/>
    <p:sldId id="259" r:id="rId6"/>
    <p:sldId id="326" r:id="rId7"/>
    <p:sldId id="260" r:id="rId8"/>
    <p:sldId id="261" r:id="rId9"/>
    <p:sldId id="319" r:id="rId10"/>
    <p:sldId id="318" r:id="rId11"/>
    <p:sldId id="320" r:id="rId12"/>
    <p:sldId id="322" r:id="rId13"/>
    <p:sldId id="323" r:id="rId14"/>
    <p:sldId id="324" r:id="rId15"/>
    <p:sldId id="325" r:id="rId16"/>
    <p:sldId id="331" r:id="rId17"/>
    <p:sldId id="327" r:id="rId18"/>
    <p:sldId id="329"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72982" autoAdjust="0"/>
  </p:normalViewPr>
  <p:slideViewPr>
    <p:cSldViewPr snapToGrid="0">
      <p:cViewPr varScale="1">
        <p:scale>
          <a:sx n="74" d="100"/>
          <a:sy n="74" d="100"/>
        </p:scale>
        <p:origin x="61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7B8F-235D-43DF-B890-32B7A4945A7B}"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6764B3-C13C-4029-97AB-B3BCE5155C96}" type="slidenum">
              <a:rPr lang="en-US" smtClean="0"/>
              <a:t>‹#›</a:t>
            </a:fld>
            <a:endParaRPr lang="en-US"/>
          </a:p>
        </p:txBody>
      </p:sp>
    </p:spTree>
    <p:extLst>
      <p:ext uri="{BB962C8B-B14F-4D97-AF65-F5344CB8AC3E}">
        <p14:creationId xmlns:p14="http://schemas.microsoft.com/office/powerpoint/2010/main" val="116342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C2014-6387-4B27-9DD5-DE58098FF7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623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participants from your hemisphere, the better.  We weight the Qualified and Ranked Participants by the total number of international participants from each hemisphere.</a:t>
            </a:r>
          </a:p>
          <a:p>
            <a:endParaRPr lang="en-US" dirty="0"/>
          </a:p>
          <a:p>
            <a:r>
              <a:rPr lang="en-US" dirty="0"/>
              <a:t>For example, if we have 1000 total participants for the International Awards, and 60% are from the Eastern Hemisphere and 40% are from the Western Hemisphere, and there are 300 qualified and ranked candidates.</a:t>
            </a:r>
          </a:p>
          <a:p>
            <a:endParaRPr lang="en-US" dirty="0"/>
          </a:p>
          <a:p>
            <a:r>
              <a:rPr lang="en-US" dirty="0"/>
              <a:t>The top 30 of the 300 that are from the Eastern Hemisphere will be included in the list, and the top 20 of the 300 from the Western Hemisphere will be included in the list. </a:t>
            </a:r>
          </a:p>
          <a:p>
            <a:endParaRPr lang="en-US" dirty="0"/>
          </a:p>
          <a:p>
            <a:r>
              <a:rPr lang="en-US" dirty="0"/>
              <a:t>So the more ‘qualified’ ProAdvisors you nominate or solicit to apply who go through the application process, the more ProAdvisors from your hemisphere that will end up in the Top 50 International list.   </a:t>
            </a:r>
          </a:p>
          <a:p>
            <a:endParaRPr lang="en-US" dirty="0"/>
          </a:p>
          <a:p>
            <a:r>
              <a:rPr lang="en-US" dirty="0"/>
              <a:t>There is one caveat to this… neither hemisphere will be represented by less than a total of 20 ProAdvisors in the list of 50 unless the number of qualified and ranked ProAdvisors from that hemisphere is less than 20.  This is because prior to the Top 50, there were a minimum of 20 International ProAdvisors included in the Top 100.  </a:t>
            </a:r>
          </a:p>
        </p:txBody>
      </p:sp>
      <p:sp>
        <p:nvSpPr>
          <p:cNvPr id="4" name="Slide Number Placeholder 3"/>
          <p:cNvSpPr>
            <a:spLocks noGrp="1"/>
          </p:cNvSpPr>
          <p:nvPr>
            <p:ph type="sldNum" sz="quarter" idx="5"/>
          </p:nvPr>
        </p:nvSpPr>
        <p:spPr/>
        <p:txBody>
          <a:bodyPr/>
          <a:lstStyle/>
          <a:p>
            <a:fld id="{556764B3-C13C-4029-97AB-B3BCE5155C96}" type="slidenum">
              <a:rPr lang="en-US" smtClean="0"/>
              <a:t>15</a:t>
            </a:fld>
            <a:endParaRPr lang="en-US"/>
          </a:p>
        </p:txBody>
      </p:sp>
    </p:spTree>
    <p:extLst>
      <p:ext uri="{BB962C8B-B14F-4D97-AF65-F5344CB8AC3E}">
        <p14:creationId xmlns:p14="http://schemas.microsoft.com/office/powerpoint/2010/main" val="310942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Tuesday is ‘Top ProAdvisor Tuesday’  Keep looking for more ‘Tips’ on how to ‘score high’ within your categories.</a:t>
            </a:r>
          </a:p>
          <a:p>
            <a:endParaRPr lang="en-US" dirty="0"/>
          </a:p>
        </p:txBody>
      </p:sp>
      <p:sp>
        <p:nvSpPr>
          <p:cNvPr id="4" name="Slide Number Placeholder 3"/>
          <p:cNvSpPr>
            <a:spLocks noGrp="1"/>
          </p:cNvSpPr>
          <p:nvPr>
            <p:ph type="sldNum" sz="quarter" idx="5"/>
          </p:nvPr>
        </p:nvSpPr>
        <p:spPr/>
        <p:txBody>
          <a:bodyPr/>
          <a:lstStyle/>
          <a:p>
            <a:fld id="{556764B3-C13C-4029-97AB-B3BCE5155C96}" type="slidenum">
              <a:rPr lang="en-US" smtClean="0"/>
              <a:t>16</a:t>
            </a:fld>
            <a:endParaRPr lang="en-US"/>
          </a:p>
        </p:txBody>
      </p:sp>
    </p:spTree>
    <p:extLst>
      <p:ext uri="{BB962C8B-B14F-4D97-AF65-F5344CB8AC3E}">
        <p14:creationId xmlns:p14="http://schemas.microsoft.com/office/powerpoint/2010/main" val="93698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the 2025 Top ProAdvisor Awards’ Sponsors… without these sponsors the awards wouldn’t be possible.  </a:t>
            </a:r>
          </a:p>
        </p:txBody>
      </p:sp>
      <p:sp>
        <p:nvSpPr>
          <p:cNvPr id="4" name="Slide Number Placeholder 3"/>
          <p:cNvSpPr>
            <a:spLocks noGrp="1"/>
          </p:cNvSpPr>
          <p:nvPr>
            <p:ph type="sldNum" sz="quarter" idx="5"/>
          </p:nvPr>
        </p:nvSpPr>
        <p:spPr/>
        <p:txBody>
          <a:bodyPr/>
          <a:lstStyle/>
          <a:p>
            <a:fld id="{556764B3-C13C-4029-97AB-B3BCE5155C96}" type="slidenum">
              <a:rPr lang="en-US" smtClean="0"/>
              <a:t>17</a:t>
            </a:fld>
            <a:endParaRPr lang="en-US"/>
          </a:p>
        </p:txBody>
      </p:sp>
    </p:spTree>
    <p:extLst>
      <p:ext uri="{BB962C8B-B14F-4D97-AF65-F5344CB8AC3E}">
        <p14:creationId xmlns:p14="http://schemas.microsoft.com/office/powerpoint/2010/main" val="134310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9e7ecb1c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9e7ecb1c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950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the 2025 Top ProAdvisor Awards’ Sponsors… without these sponsors the awards wouldn’t be possible.  </a:t>
            </a:r>
          </a:p>
        </p:txBody>
      </p:sp>
      <p:sp>
        <p:nvSpPr>
          <p:cNvPr id="4" name="Slide Number Placeholder 3"/>
          <p:cNvSpPr>
            <a:spLocks noGrp="1"/>
          </p:cNvSpPr>
          <p:nvPr>
            <p:ph type="sldNum" sz="quarter" idx="5"/>
          </p:nvPr>
        </p:nvSpPr>
        <p:spPr/>
        <p:txBody>
          <a:bodyPr/>
          <a:lstStyle/>
          <a:p>
            <a:fld id="{556764B3-C13C-4029-97AB-B3BCE5155C96}" type="slidenum">
              <a:rPr lang="en-US" smtClean="0"/>
              <a:t>3</a:t>
            </a:fld>
            <a:endParaRPr lang="en-US"/>
          </a:p>
        </p:txBody>
      </p:sp>
    </p:spTree>
    <p:extLst>
      <p:ext uri="{BB962C8B-B14F-4D97-AF65-F5344CB8AC3E}">
        <p14:creationId xmlns:p14="http://schemas.microsoft.com/office/powerpoint/2010/main" val="77381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how you can crack the code of the Awards with a few behind the scenes secrets,</a:t>
            </a:r>
          </a:p>
        </p:txBody>
      </p:sp>
      <p:sp>
        <p:nvSpPr>
          <p:cNvPr id="4" name="Slide Number Placeholder 3"/>
          <p:cNvSpPr>
            <a:spLocks noGrp="1"/>
          </p:cNvSpPr>
          <p:nvPr>
            <p:ph type="sldNum" sz="quarter" idx="5"/>
          </p:nvPr>
        </p:nvSpPr>
        <p:spPr/>
        <p:txBody>
          <a:bodyPr/>
          <a:lstStyle/>
          <a:p>
            <a:fld id="{556764B3-C13C-4029-97AB-B3BCE5155C96}" type="slidenum">
              <a:rPr lang="en-US" smtClean="0"/>
              <a:t>5</a:t>
            </a:fld>
            <a:endParaRPr lang="en-US"/>
          </a:p>
        </p:txBody>
      </p:sp>
    </p:spTree>
    <p:extLst>
      <p:ext uri="{BB962C8B-B14F-4D97-AF65-F5344CB8AC3E}">
        <p14:creationId xmlns:p14="http://schemas.microsoft.com/office/powerpoint/2010/main" val="330771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how the awards work, and where, and how you fit into the Awards process is key to expanding your award possibilities, while at the same time focusing the details on the one or two awards where you excel. </a:t>
            </a:r>
          </a:p>
        </p:txBody>
      </p:sp>
      <p:sp>
        <p:nvSpPr>
          <p:cNvPr id="4" name="Slide Number Placeholder 3"/>
          <p:cNvSpPr>
            <a:spLocks noGrp="1"/>
          </p:cNvSpPr>
          <p:nvPr>
            <p:ph type="sldNum" sz="quarter" idx="5"/>
          </p:nvPr>
        </p:nvSpPr>
        <p:spPr/>
        <p:txBody>
          <a:bodyPr/>
          <a:lstStyle/>
          <a:p>
            <a:fld id="{9FCF87AA-2FB7-4E74-96C3-C0AF10811305}" type="slidenum">
              <a:rPr lang="en-US" smtClean="0"/>
              <a:t>9</a:t>
            </a:fld>
            <a:endParaRPr lang="en-US"/>
          </a:p>
        </p:txBody>
      </p:sp>
    </p:spTree>
    <p:extLst>
      <p:ext uri="{BB962C8B-B14F-4D97-AF65-F5344CB8AC3E}">
        <p14:creationId xmlns:p14="http://schemas.microsoft.com/office/powerpoint/2010/main" val="150151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a majority of the pages in the application produce points, the ability to turn on those pages even if you only earn a 10% of the total points possible on a page could raise your score by at least 150 points and as much as 5398 points.  That’s right just earning 10% of the points you might otherwise miss might raise you score by hundreds and possibly thousands of points. </a:t>
            </a:r>
          </a:p>
          <a:p>
            <a:endParaRPr lang="en-US" dirty="0"/>
          </a:p>
          <a:p>
            <a:r>
              <a:rPr lang="en-US" dirty="0"/>
              <a:t>But I must point out, the QuickBooks Ecosystem Activities page with all the Apps listed, or which you can also ‘type in’ this year, can earn you tens-of-thousands of points.  That one page has the possibility of scoring nearly 1/3</a:t>
            </a:r>
            <a:r>
              <a:rPr lang="en-US" baseline="30000" dirty="0"/>
              <a:t>rd</a:t>
            </a:r>
            <a:r>
              <a:rPr lang="en-US" dirty="0"/>
              <a:t> of the total points available. </a:t>
            </a:r>
            <a:r>
              <a:rPr lang="en-US"/>
              <a:t>So absolutely DO NOT SKIP it.   </a:t>
            </a:r>
            <a:endParaRPr lang="en-US" dirty="0"/>
          </a:p>
        </p:txBody>
      </p:sp>
      <p:sp>
        <p:nvSpPr>
          <p:cNvPr id="4" name="Slide Number Placeholder 3"/>
          <p:cNvSpPr>
            <a:spLocks noGrp="1"/>
          </p:cNvSpPr>
          <p:nvPr>
            <p:ph type="sldNum" sz="quarter" idx="5"/>
          </p:nvPr>
        </p:nvSpPr>
        <p:spPr/>
        <p:txBody>
          <a:bodyPr/>
          <a:lstStyle/>
          <a:p>
            <a:fld id="{9FCF87AA-2FB7-4E74-96C3-C0AF10811305}" type="slidenum">
              <a:rPr lang="en-US" smtClean="0"/>
              <a:t>10</a:t>
            </a:fld>
            <a:endParaRPr lang="en-US"/>
          </a:p>
        </p:txBody>
      </p:sp>
    </p:spTree>
    <p:extLst>
      <p:ext uri="{BB962C8B-B14F-4D97-AF65-F5344CB8AC3E}">
        <p14:creationId xmlns:p14="http://schemas.microsoft.com/office/powerpoint/2010/main" val="75226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bet you never considered yourself a QuickBooks Educator before… but if you don’t turn on that classification, you don’t get to do either of these two things that can earn you hundreds of points….. ‘educating your clients’ and ‘speaking in public’. </a:t>
            </a:r>
          </a:p>
        </p:txBody>
      </p:sp>
      <p:sp>
        <p:nvSpPr>
          <p:cNvPr id="4" name="Slide Number Placeholder 3"/>
          <p:cNvSpPr>
            <a:spLocks noGrp="1"/>
          </p:cNvSpPr>
          <p:nvPr>
            <p:ph type="sldNum" sz="quarter" idx="5"/>
          </p:nvPr>
        </p:nvSpPr>
        <p:spPr/>
        <p:txBody>
          <a:bodyPr/>
          <a:lstStyle/>
          <a:p>
            <a:fld id="{556764B3-C13C-4029-97AB-B3BCE5155C96}" type="slidenum">
              <a:rPr lang="en-US" smtClean="0"/>
              <a:t>11</a:t>
            </a:fld>
            <a:endParaRPr lang="en-US"/>
          </a:p>
        </p:txBody>
      </p:sp>
    </p:spTree>
    <p:extLst>
      <p:ext uri="{BB962C8B-B14F-4D97-AF65-F5344CB8AC3E}">
        <p14:creationId xmlns:p14="http://schemas.microsoft.com/office/powerpoint/2010/main" val="86523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classify  yourself under ‘Social Medica’ you don’t get to report how may followers you have for each ‘major’ social media channel. . </a:t>
            </a:r>
          </a:p>
        </p:txBody>
      </p:sp>
      <p:sp>
        <p:nvSpPr>
          <p:cNvPr id="4" name="Slide Number Placeholder 3"/>
          <p:cNvSpPr>
            <a:spLocks noGrp="1"/>
          </p:cNvSpPr>
          <p:nvPr>
            <p:ph type="sldNum" sz="quarter" idx="5"/>
          </p:nvPr>
        </p:nvSpPr>
        <p:spPr/>
        <p:txBody>
          <a:bodyPr/>
          <a:lstStyle/>
          <a:p>
            <a:fld id="{556764B3-C13C-4029-97AB-B3BCE5155C96}" type="slidenum">
              <a:rPr lang="en-US" smtClean="0"/>
              <a:t>12</a:t>
            </a:fld>
            <a:endParaRPr lang="en-US"/>
          </a:p>
        </p:txBody>
      </p:sp>
    </p:spTree>
    <p:extLst>
      <p:ext uri="{BB962C8B-B14F-4D97-AF65-F5344CB8AC3E}">
        <p14:creationId xmlns:p14="http://schemas.microsoft.com/office/powerpoint/2010/main" val="143311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classify  yourself under ‘Social Medica’ you don’t get to report how may followers you have for each ‘major’ social media channel. . </a:t>
            </a:r>
          </a:p>
        </p:txBody>
      </p:sp>
      <p:sp>
        <p:nvSpPr>
          <p:cNvPr id="4" name="Slide Number Placeholder 3"/>
          <p:cNvSpPr>
            <a:spLocks noGrp="1"/>
          </p:cNvSpPr>
          <p:nvPr>
            <p:ph type="sldNum" sz="quarter" idx="5"/>
          </p:nvPr>
        </p:nvSpPr>
        <p:spPr/>
        <p:txBody>
          <a:bodyPr/>
          <a:lstStyle/>
          <a:p>
            <a:fld id="{556764B3-C13C-4029-97AB-B3BCE5155C96}" type="slidenum">
              <a:rPr lang="en-US" smtClean="0"/>
              <a:t>13</a:t>
            </a:fld>
            <a:endParaRPr lang="en-US"/>
          </a:p>
        </p:txBody>
      </p:sp>
    </p:spTree>
    <p:extLst>
      <p:ext uri="{BB962C8B-B14F-4D97-AF65-F5344CB8AC3E}">
        <p14:creationId xmlns:p14="http://schemas.microsoft.com/office/powerpoint/2010/main" val="127797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classify  yourself under ‘Social Medica’ you don’t get to report how may followers you have for each ‘major’ social media channel. . </a:t>
            </a:r>
          </a:p>
        </p:txBody>
      </p:sp>
      <p:sp>
        <p:nvSpPr>
          <p:cNvPr id="4" name="Slide Number Placeholder 3"/>
          <p:cNvSpPr>
            <a:spLocks noGrp="1"/>
          </p:cNvSpPr>
          <p:nvPr>
            <p:ph type="sldNum" sz="quarter" idx="5"/>
          </p:nvPr>
        </p:nvSpPr>
        <p:spPr/>
        <p:txBody>
          <a:bodyPr/>
          <a:lstStyle/>
          <a:p>
            <a:fld id="{556764B3-C13C-4029-97AB-B3BCE5155C96}" type="slidenum">
              <a:rPr lang="en-US" smtClean="0"/>
              <a:t>14</a:t>
            </a:fld>
            <a:endParaRPr lang="en-US"/>
          </a:p>
        </p:txBody>
      </p:sp>
    </p:spTree>
    <p:extLst>
      <p:ext uri="{BB962C8B-B14F-4D97-AF65-F5344CB8AC3E}">
        <p14:creationId xmlns:p14="http://schemas.microsoft.com/office/powerpoint/2010/main" val="2664752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E5F0-7CD0-C511-6109-986D18401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1469AD-A25C-A38D-2280-62C45CCBC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D85C1F-0B12-ADF3-D01F-B8A7A0E24EB6}"/>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5" name="Footer Placeholder 4">
            <a:extLst>
              <a:ext uri="{FF2B5EF4-FFF2-40B4-BE49-F238E27FC236}">
                <a16:creationId xmlns:a16="http://schemas.microsoft.com/office/drawing/2014/main" id="{05A50047-1FB7-E872-07EC-2F9EA0700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B7086-AA06-B0EE-69DA-EE25F67C26D8}"/>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153024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A3EE-0F05-7F53-01CD-A35A875200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23424-D7BD-291F-9B14-9E500197F5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72839-7133-2DD8-A784-2F5D1A093C66}"/>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5" name="Footer Placeholder 4">
            <a:extLst>
              <a:ext uri="{FF2B5EF4-FFF2-40B4-BE49-F238E27FC236}">
                <a16:creationId xmlns:a16="http://schemas.microsoft.com/office/drawing/2014/main" id="{9168770B-60A2-38E1-2228-987BCD696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1C627-292E-197D-3E17-EE1F16372285}"/>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210044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0F1DB4-C675-F59C-0D3F-7974C143F1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64AC4D-5F57-2213-A088-027FB8750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63A8C-FAA7-7125-0223-1AAF585DF279}"/>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5" name="Footer Placeholder 4">
            <a:extLst>
              <a:ext uri="{FF2B5EF4-FFF2-40B4-BE49-F238E27FC236}">
                <a16:creationId xmlns:a16="http://schemas.microsoft.com/office/drawing/2014/main" id="{98CE5953-CB3F-C34E-F5C3-1A95139E7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E6BD4-66CF-4EBE-05C8-548A88197315}"/>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157626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794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836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8545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7426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8682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388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8257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390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DAE7-2202-8487-D002-69ECA9BD9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BE943-53B1-8F16-AFDE-DAAC6C045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0B778-6459-D86C-5308-EADF798EF09A}"/>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5" name="Footer Placeholder 4">
            <a:extLst>
              <a:ext uri="{FF2B5EF4-FFF2-40B4-BE49-F238E27FC236}">
                <a16:creationId xmlns:a16="http://schemas.microsoft.com/office/drawing/2014/main" id="{244F35E7-A489-9603-6CD5-861BA13E4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AA07D-1945-93DA-D6F7-C669EC02CC56}"/>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779400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84022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0461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033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49EA-9625-77E4-C9BA-98503337F1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8E4192-6575-809E-C761-140482A7E0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FE2C0-225B-8E3F-92B4-C7B10F7A373A}"/>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5" name="Footer Placeholder 4">
            <a:extLst>
              <a:ext uri="{FF2B5EF4-FFF2-40B4-BE49-F238E27FC236}">
                <a16:creationId xmlns:a16="http://schemas.microsoft.com/office/drawing/2014/main" id="{E55F4251-E794-4FDE-E399-04924CCD3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88964-0012-1109-223F-9BF1BD98CA08}"/>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318000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ABF3-E313-C6F1-F835-1FDA13FC9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BD960-2F1D-2AF7-3F71-F62B57A7FC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8D36A-622A-8E02-6D00-6032E8FFF3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7B5790-ACBD-5A6F-DF2E-2BAAC5B8C26F}"/>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6" name="Footer Placeholder 5">
            <a:extLst>
              <a:ext uri="{FF2B5EF4-FFF2-40B4-BE49-F238E27FC236}">
                <a16:creationId xmlns:a16="http://schemas.microsoft.com/office/drawing/2014/main" id="{96F138FC-536A-ED02-0190-D65E0EC1A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A378C-CA49-AD81-5905-64C3474DAE29}"/>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284135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DF24-74D8-ABE9-B950-E549533EF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637870-E2D8-B7D2-F5D4-40A888F39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C25945-77A8-06EF-A57D-FA77CADD5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E5581E-77D9-7A90-494A-9F91CA9FD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FA2B2-51FD-830E-BB2A-269B4B308C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5AA3A-C449-1228-363D-55F75C949418}"/>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8" name="Footer Placeholder 7">
            <a:extLst>
              <a:ext uri="{FF2B5EF4-FFF2-40B4-BE49-F238E27FC236}">
                <a16:creationId xmlns:a16="http://schemas.microsoft.com/office/drawing/2014/main" id="{D211B1FC-B440-73A2-3D55-7F07560CBE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4D87CA-107D-739F-87FA-039641E91A04}"/>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31583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837F-551A-E340-7789-6FB2B587DA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ABB9A-094E-A7E9-C28E-893BC516807C}"/>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4" name="Footer Placeholder 3">
            <a:extLst>
              <a:ext uri="{FF2B5EF4-FFF2-40B4-BE49-F238E27FC236}">
                <a16:creationId xmlns:a16="http://schemas.microsoft.com/office/drawing/2014/main" id="{72F9332F-79FA-26B5-ABD5-F7512453EA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239AD6-BC19-B678-92C9-D6F4B7753FD5}"/>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159448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F7F25-FCB5-A896-CCB6-7D139B788152}"/>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3" name="Footer Placeholder 2">
            <a:extLst>
              <a:ext uri="{FF2B5EF4-FFF2-40B4-BE49-F238E27FC236}">
                <a16:creationId xmlns:a16="http://schemas.microsoft.com/office/drawing/2014/main" id="{A76C3ED0-3A25-D1FB-12B8-C91E55537C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21C0A5-4B71-75B3-46D2-DAE73BCFF6F5}"/>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196848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89B4-54C6-B52E-C89A-8695EDFD6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493BD8-7094-7B4C-8F9B-540DD1461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E94893-D531-10BD-1942-595823179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70476-C7D7-2B5A-E0A3-C7D3E24511D8}"/>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6" name="Footer Placeholder 5">
            <a:extLst>
              <a:ext uri="{FF2B5EF4-FFF2-40B4-BE49-F238E27FC236}">
                <a16:creationId xmlns:a16="http://schemas.microsoft.com/office/drawing/2014/main" id="{8F2C858D-E988-A97C-03AD-BF77C4DB6E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F3DF0-F753-38A3-9A54-1C3CB4F22B2E}"/>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197155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3187-ED8A-1C6D-32C2-50C77648C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189D32-2496-22D4-59D4-D34F50675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C58B5-0825-7B32-DF56-2B09A3043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19D57-6467-ACA5-30B7-5B5E67732B5D}"/>
              </a:ext>
            </a:extLst>
          </p:cNvPr>
          <p:cNvSpPr>
            <a:spLocks noGrp="1"/>
          </p:cNvSpPr>
          <p:nvPr>
            <p:ph type="dt" sz="half" idx="10"/>
          </p:nvPr>
        </p:nvSpPr>
        <p:spPr/>
        <p:txBody>
          <a:bodyPr/>
          <a:lstStyle/>
          <a:p>
            <a:fld id="{6BF575D0-960B-4C3C-9289-B7A70FF79CD9}" type="datetimeFigureOut">
              <a:rPr lang="en-US" smtClean="0"/>
              <a:t>9/22/2024</a:t>
            </a:fld>
            <a:endParaRPr lang="en-US"/>
          </a:p>
        </p:txBody>
      </p:sp>
      <p:sp>
        <p:nvSpPr>
          <p:cNvPr id="6" name="Footer Placeholder 5">
            <a:extLst>
              <a:ext uri="{FF2B5EF4-FFF2-40B4-BE49-F238E27FC236}">
                <a16:creationId xmlns:a16="http://schemas.microsoft.com/office/drawing/2014/main" id="{976573E4-D54C-AF8D-CC35-55B5D5184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310DC2-0967-91E4-DF91-A965117577C1}"/>
              </a:ext>
            </a:extLst>
          </p:cNvPr>
          <p:cNvSpPr>
            <a:spLocks noGrp="1"/>
          </p:cNvSpPr>
          <p:nvPr>
            <p:ph type="sldNum" sz="quarter" idx="12"/>
          </p:nvPr>
        </p:nvSpPr>
        <p:spPr/>
        <p:txBody>
          <a:bodyPr/>
          <a:lstStyle/>
          <a:p>
            <a:fld id="{4D4466CD-1B31-459B-AB0B-6410C4B60CEB}" type="slidenum">
              <a:rPr lang="en-US" smtClean="0"/>
              <a:t>‹#›</a:t>
            </a:fld>
            <a:endParaRPr lang="en-US"/>
          </a:p>
        </p:txBody>
      </p:sp>
    </p:spTree>
    <p:extLst>
      <p:ext uri="{BB962C8B-B14F-4D97-AF65-F5344CB8AC3E}">
        <p14:creationId xmlns:p14="http://schemas.microsoft.com/office/powerpoint/2010/main" val="66405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0670E-D7D1-3329-6F93-851ED43351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45849-CC69-03DE-FB76-0B0E877B2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5EADE-357E-C52D-BCB5-4966FCC8E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F575D0-960B-4C3C-9289-B7A70FF79CD9}" type="datetimeFigureOut">
              <a:rPr lang="en-US" smtClean="0"/>
              <a:t>9/22/2024</a:t>
            </a:fld>
            <a:endParaRPr lang="en-US"/>
          </a:p>
        </p:txBody>
      </p:sp>
      <p:sp>
        <p:nvSpPr>
          <p:cNvPr id="5" name="Footer Placeholder 4">
            <a:extLst>
              <a:ext uri="{FF2B5EF4-FFF2-40B4-BE49-F238E27FC236}">
                <a16:creationId xmlns:a16="http://schemas.microsoft.com/office/drawing/2014/main" id="{13393C60-C699-A9BB-9D9E-8082893E6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193DF8-FA68-E932-700C-B85761567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4466CD-1B31-459B-AB0B-6410C4B60CEB}" type="slidenum">
              <a:rPr lang="en-US" smtClean="0"/>
              <a:t>‹#›</a:t>
            </a:fld>
            <a:endParaRPr lang="en-US"/>
          </a:p>
        </p:txBody>
      </p:sp>
    </p:spTree>
    <p:extLst>
      <p:ext uri="{BB962C8B-B14F-4D97-AF65-F5344CB8AC3E}">
        <p14:creationId xmlns:p14="http://schemas.microsoft.com/office/powerpoint/2010/main" val="245173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891691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9C85-4B59-4DA0-2E89-66EFBD94485A}"/>
              </a:ext>
            </a:extLst>
          </p:cNvPr>
          <p:cNvSpPr>
            <a:spLocks noGrp="1"/>
          </p:cNvSpPr>
          <p:nvPr>
            <p:ph type="ctrTitle"/>
          </p:nvPr>
        </p:nvSpPr>
        <p:spPr>
          <a:xfrm>
            <a:off x="1358434" y="4059201"/>
            <a:ext cx="9347218" cy="2387600"/>
          </a:xfrm>
        </p:spPr>
        <p:txBody>
          <a:bodyPr>
            <a:normAutofit/>
          </a:bodyPr>
          <a:lstStyle/>
          <a:p>
            <a:r>
              <a:rPr lang="en-US" sz="8000" b="1" dirty="0">
                <a:solidFill>
                  <a:srgbClr val="0070C0"/>
                </a:solidFill>
              </a:rPr>
              <a:t>“Scoring Your Best”</a:t>
            </a:r>
            <a:br>
              <a:rPr lang="en-US" dirty="0"/>
            </a:br>
            <a:r>
              <a:rPr lang="en-US" sz="5800" dirty="0"/>
              <a:t>(In the ProAdvisor Awards)</a:t>
            </a:r>
            <a:endParaRPr lang="en-US" sz="5800" i="1" dirty="0"/>
          </a:p>
        </p:txBody>
      </p:sp>
      <p:pic>
        <p:nvPicPr>
          <p:cNvPr id="4" name="Picture 2">
            <a:extLst>
              <a:ext uri="{FF2B5EF4-FFF2-40B4-BE49-F238E27FC236}">
                <a16:creationId xmlns:a16="http://schemas.microsoft.com/office/drawing/2014/main" id="{9D009437-1D11-934B-32AA-80BA49746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434" y="576823"/>
            <a:ext cx="92868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14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B16F-B97B-0956-6848-0DBC391C11A9}"/>
              </a:ext>
            </a:extLst>
          </p:cNvPr>
          <p:cNvSpPr>
            <a:spLocks noGrp="1"/>
          </p:cNvSpPr>
          <p:nvPr>
            <p:ph type="title"/>
          </p:nvPr>
        </p:nvSpPr>
        <p:spPr>
          <a:xfrm>
            <a:off x="23446" y="303067"/>
            <a:ext cx="12192000" cy="1325563"/>
          </a:xfrm>
        </p:spPr>
        <p:txBody>
          <a:bodyPr>
            <a:normAutofit/>
          </a:bodyPr>
          <a:lstStyle/>
          <a:p>
            <a:pPr algn="ctr"/>
            <a:r>
              <a:rPr lang="en-US" b="1" i="1" dirty="0"/>
              <a:t>Where Do the Points Come From?</a:t>
            </a:r>
            <a:endParaRPr lang="en-US" b="1" dirty="0"/>
          </a:p>
        </p:txBody>
      </p:sp>
      <p:sp>
        <p:nvSpPr>
          <p:cNvPr id="7" name="TextBox 6">
            <a:extLst>
              <a:ext uri="{FF2B5EF4-FFF2-40B4-BE49-F238E27FC236}">
                <a16:creationId xmlns:a16="http://schemas.microsoft.com/office/drawing/2014/main" id="{2052DBAA-B13E-2E6B-E039-29D7CBBB4842}"/>
              </a:ext>
            </a:extLst>
          </p:cNvPr>
          <p:cNvSpPr txBox="1"/>
          <p:nvPr/>
        </p:nvSpPr>
        <p:spPr>
          <a:xfrm>
            <a:off x="450166" y="1575580"/>
            <a:ext cx="2218556" cy="3970318"/>
          </a:xfrm>
          <a:prstGeom prst="rect">
            <a:avLst/>
          </a:prstGeom>
          <a:noFill/>
        </p:spPr>
        <p:txBody>
          <a:bodyPr wrap="none" rtlCol="0">
            <a:spAutoFit/>
          </a:bodyPr>
          <a:lstStyle/>
          <a:p>
            <a:r>
              <a:rPr lang="en-US" dirty="0"/>
              <a:t>General Practioner</a:t>
            </a:r>
          </a:p>
          <a:p>
            <a:r>
              <a:rPr lang="en-US" dirty="0"/>
              <a:t>in QBO or QBD?</a:t>
            </a:r>
          </a:p>
          <a:p>
            <a:endParaRPr lang="en-US" dirty="0"/>
          </a:p>
          <a:p>
            <a:r>
              <a:rPr lang="en-US" dirty="0"/>
              <a:t>How about the ‘big</a:t>
            </a:r>
          </a:p>
          <a:p>
            <a:r>
              <a:rPr lang="en-US" dirty="0"/>
              <a:t>boys’: QBO-Advanced</a:t>
            </a:r>
          </a:p>
          <a:p>
            <a:r>
              <a:rPr lang="en-US" dirty="0"/>
              <a:t>or QBD-Enterprise?</a:t>
            </a:r>
          </a:p>
          <a:p>
            <a:endParaRPr lang="en-US" dirty="0"/>
          </a:p>
          <a:p>
            <a:r>
              <a:rPr lang="en-US" dirty="0"/>
              <a:t>Solution integrator:</a:t>
            </a:r>
          </a:p>
          <a:p>
            <a:r>
              <a:rPr lang="en-US" dirty="0"/>
              <a:t>QBO Apps or</a:t>
            </a:r>
          </a:p>
          <a:p>
            <a:r>
              <a:rPr lang="en-US" dirty="0"/>
              <a:t>QBD 3P Products?</a:t>
            </a:r>
          </a:p>
          <a:p>
            <a:endParaRPr lang="en-US" dirty="0"/>
          </a:p>
          <a:p>
            <a:r>
              <a:rPr lang="en-US" dirty="0"/>
              <a:t>Are you a ‘newbie’:</a:t>
            </a:r>
          </a:p>
          <a:p>
            <a:r>
              <a:rPr lang="en-US" dirty="0"/>
              <a:t>Up-n-Comer is for 7 </a:t>
            </a:r>
          </a:p>
          <a:p>
            <a:r>
              <a:rPr lang="en-US" dirty="0"/>
              <a:t>years or less as QBPA</a:t>
            </a:r>
          </a:p>
        </p:txBody>
      </p:sp>
      <p:sp>
        <p:nvSpPr>
          <p:cNvPr id="9" name="TextBox 8">
            <a:extLst>
              <a:ext uri="{FF2B5EF4-FFF2-40B4-BE49-F238E27FC236}">
                <a16:creationId xmlns:a16="http://schemas.microsoft.com/office/drawing/2014/main" id="{AA5D206F-0E2C-10EC-803E-D70150D4FEAA}"/>
              </a:ext>
            </a:extLst>
          </p:cNvPr>
          <p:cNvSpPr txBox="1"/>
          <p:nvPr/>
        </p:nvSpPr>
        <p:spPr>
          <a:xfrm>
            <a:off x="9423009" y="1575580"/>
            <a:ext cx="2410596" cy="4493538"/>
          </a:xfrm>
          <a:prstGeom prst="rect">
            <a:avLst/>
          </a:prstGeom>
          <a:noFill/>
        </p:spPr>
        <p:txBody>
          <a:bodyPr wrap="none" rtlCol="0">
            <a:spAutoFit/>
          </a:bodyPr>
          <a:lstStyle/>
          <a:p>
            <a:r>
              <a:rPr lang="en-US" dirty="0"/>
              <a:t>Do you specialize:</a:t>
            </a:r>
          </a:p>
          <a:p>
            <a:r>
              <a:rPr lang="en-US" dirty="0"/>
              <a:t>   Have a Niche?</a:t>
            </a:r>
          </a:p>
          <a:p>
            <a:r>
              <a:rPr lang="en-US" dirty="0"/>
              <a:t>    Payroll &amp; HR?</a:t>
            </a:r>
          </a:p>
          <a:p>
            <a:r>
              <a:rPr lang="en-US" dirty="0"/>
              <a:t>    Tax Prep &amp; Consult?</a:t>
            </a:r>
          </a:p>
          <a:p>
            <a:endParaRPr lang="en-US" sz="1400" dirty="0"/>
          </a:p>
          <a:p>
            <a:r>
              <a:rPr lang="en-US" dirty="0"/>
              <a:t>Do you have a CAAS – </a:t>
            </a:r>
          </a:p>
          <a:p>
            <a:r>
              <a:rPr lang="en-US" dirty="0"/>
              <a:t>Business Outsourcing</a:t>
            </a:r>
          </a:p>
          <a:p>
            <a:r>
              <a:rPr lang="en-US" dirty="0"/>
              <a:t>Practice with/without</a:t>
            </a:r>
          </a:p>
          <a:p>
            <a:r>
              <a:rPr lang="en-US" dirty="0"/>
              <a:t>Specialization?</a:t>
            </a:r>
          </a:p>
          <a:p>
            <a:endParaRPr lang="en-US" sz="1400" dirty="0"/>
          </a:p>
          <a:p>
            <a:r>
              <a:rPr lang="en-US" dirty="0"/>
              <a:t>You might be an QB</a:t>
            </a:r>
          </a:p>
          <a:p>
            <a:r>
              <a:rPr lang="en-US" dirty="0"/>
              <a:t>Educator and not even</a:t>
            </a:r>
          </a:p>
          <a:p>
            <a:r>
              <a:rPr lang="en-US" dirty="0"/>
              <a:t>know it?</a:t>
            </a:r>
          </a:p>
          <a:p>
            <a:endParaRPr lang="en-US" sz="1400" dirty="0"/>
          </a:p>
          <a:p>
            <a:r>
              <a:rPr lang="en-US" dirty="0"/>
              <a:t>Is Social Media ‘Your</a:t>
            </a:r>
          </a:p>
          <a:p>
            <a:r>
              <a:rPr lang="en-US" dirty="0"/>
              <a:t>Thang’? </a:t>
            </a:r>
          </a:p>
        </p:txBody>
      </p:sp>
      <p:pic>
        <p:nvPicPr>
          <p:cNvPr id="3" name="Picture 2" descr="A black and blue text&#10;&#10;Description automatically generated">
            <a:extLst>
              <a:ext uri="{FF2B5EF4-FFF2-40B4-BE49-F238E27FC236}">
                <a16:creationId xmlns:a16="http://schemas.microsoft.com/office/drawing/2014/main" id="{256CE573-3C7E-939A-74CD-9B4457BE9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968" y="5985137"/>
            <a:ext cx="2034987" cy="569796"/>
          </a:xfrm>
          <a:prstGeom prst="rect">
            <a:avLst/>
          </a:prstGeom>
        </p:spPr>
      </p:pic>
      <p:sp>
        <p:nvSpPr>
          <p:cNvPr id="4" name="TextBox 3">
            <a:extLst>
              <a:ext uri="{FF2B5EF4-FFF2-40B4-BE49-F238E27FC236}">
                <a16:creationId xmlns:a16="http://schemas.microsoft.com/office/drawing/2014/main" id="{F4B12324-37C7-FEF5-5FBB-A15FFE801612}"/>
              </a:ext>
            </a:extLst>
          </p:cNvPr>
          <p:cNvSpPr txBox="1"/>
          <p:nvPr/>
        </p:nvSpPr>
        <p:spPr>
          <a:xfrm>
            <a:off x="351703" y="6015461"/>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8" name="Picture 7">
            <a:extLst>
              <a:ext uri="{FF2B5EF4-FFF2-40B4-BE49-F238E27FC236}">
                <a16:creationId xmlns:a16="http://schemas.microsoft.com/office/drawing/2014/main" id="{064517CE-7197-EE15-4AFD-D448A747A9A8}"/>
              </a:ext>
            </a:extLst>
          </p:cNvPr>
          <p:cNvPicPr>
            <a:picLocks noChangeAspect="1"/>
          </p:cNvPicPr>
          <p:nvPr/>
        </p:nvPicPr>
        <p:blipFill>
          <a:blip r:embed="rId4"/>
          <a:stretch>
            <a:fillRect/>
          </a:stretch>
        </p:blipFill>
        <p:spPr>
          <a:xfrm>
            <a:off x="3801499" y="1409251"/>
            <a:ext cx="4361908" cy="5217829"/>
          </a:xfrm>
          <a:prstGeom prst="rect">
            <a:avLst/>
          </a:prstGeom>
        </p:spPr>
      </p:pic>
      <p:cxnSp>
        <p:nvCxnSpPr>
          <p:cNvPr id="11" name="Straight Arrow Connector 10">
            <a:extLst>
              <a:ext uri="{FF2B5EF4-FFF2-40B4-BE49-F238E27FC236}">
                <a16:creationId xmlns:a16="http://schemas.microsoft.com/office/drawing/2014/main" id="{E504BB4E-18C6-9D25-A921-5E10E15742F3}"/>
              </a:ext>
            </a:extLst>
          </p:cNvPr>
          <p:cNvCxnSpPr/>
          <p:nvPr/>
        </p:nvCxnSpPr>
        <p:spPr>
          <a:xfrm>
            <a:off x="2345167" y="2027816"/>
            <a:ext cx="1748118" cy="17945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8B096CA-F27D-2A65-62EC-39AD46F95BA8}"/>
              </a:ext>
            </a:extLst>
          </p:cNvPr>
          <p:cNvCxnSpPr>
            <a:cxnSpLocks/>
          </p:cNvCxnSpPr>
          <p:nvPr/>
        </p:nvCxnSpPr>
        <p:spPr>
          <a:xfrm>
            <a:off x="2345167" y="2027816"/>
            <a:ext cx="1748118" cy="2193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7B98CDAD-FFF5-4F75-0AD5-27FCFBEC0DA6}"/>
              </a:ext>
            </a:extLst>
          </p:cNvPr>
          <p:cNvSpPr/>
          <p:nvPr/>
        </p:nvSpPr>
        <p:spPr>
          <a:xfrm>
            <a:off x="3928324" y="5846781"/>
            <a:ext cx="2434824" cy="1383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132D18A-B578-4546-2DF5-A7ABBF651959}"/>
              </a:ext>
            </a:extLst>
          </p:cNvPr>
          <p:cNvCxnSpPr>
            <a:cxnSpLocks/>
          </p:cNvCxnSpPr>
          <p:nvPr/>
        </p:nvCxnSpPr>
        <p:spPr>
          <a:xfrm>
            <a:off x="2436938" y="3189642"/>
            <a:ext cx="1656347" cy="1240511"/>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B12EFD8-1300-F811-C752-EF3EB2612B88}"/>
              </a:ext>
            </a:extLst>
          </p:cNvPr>
          <p:cNvCxnSpPr>
            <a:cxnSpLocks/>
          </p:cNvCxnSpPr>
          <p:nvPr/>
        </p:nvCxnSpPr>
        <p:spPr>
          <a:xfrm>
            <a:off x="2406937" y="3186628"/>
            <a:ext cx="1686347" cy="87050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7F49AA-1A0C-085B-11DE-B9ED223498F2}"/>
              </a:ext>
            </a:extLst>
          </p:cNvPr>
          <p:cNvCxnSpPr>
            <a:cxnSpLocks/>
          </p:cNvCxnSpPr>
          <p:nvPr/>
        </p:nvCxnSpPr>
        <p:spPr>
          <a:xfrm>
            <a:off x="2417870" y="4842114"/>
            <a:ext cx="1675414" cy="86055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C42F523-07CE-2800-F36B-829293D3F68B}"/>
              </a:ext>
            </a:extLst>
          </p:cNvPr>
          <p:cNvCxnSpPr>
            <a:cxnSpLocks/>
          </p:cNvCxnSpPr>
          <p:nvPr/>
        </p:nvCxnSpPr>
        <p:spPr>
          <a:xfrm>
            <a:off x="2343525" y="4201245"/>
            <a:ext cx="1605508" cy="1691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37159B42-B641-DAE9-76FA-2306AEFF542C}"/>
              </a:ext>
            </a:extLst>
          </p:cNvPr>
          <p:cNvCxnSpPr>
            <a:cxnSpLocks/>
          </p:cNvCxnSpPr>
          <p:nvPr/>
        </p:nvCxnSpPr>
        <p:spPr>
          <a:xfrm flipH="1">
            <a:off x="6119446" y="4604273"/>
            <a:ext cx="3303563" cy="756693"/>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B952518E-CDDD-3129-A2E9-093A494CD5F7}"/>
              </a:ext>
            </a:extLst>
          </p:cNvPr>
          <p:cNvCxnSpPr>
            <a:cxnSpLocks/>
          </p:cNvCxnSpPr>
          <p:nvPr/>
        </p:nvCxnSpPr>
        <p:spPr>
          <a:xfrm flipH="1">
            <a:off x="6400800" y="3470527"/>
            <a:ext cx="3122318" cy="1289594"/>
          </a:xfrm>
          <a:prstGeom prst="straightConnector1">
            <a:avLst/>
          </a:prstGeom>
          <a:ln>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C1DD0A9D-5717-D590-52D9-53D4F3B58680}"/>
              </a:ext>
            </a:extLst>
          </p:cNvPr>
          <p:cNvCxnSpPr>
            <a:cxnSpLocks/>
          </p:cNvCxnSpPr>
          <p:nvPr/>
        </p:nvCxnSpPr>
        <p:spPr>
          <a:xfrm flipH="1">
            <a:off x="6119446" y="2020567"/>
            <a:ext cx="3547265" cy="297371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0C1E36C-399D-BB5F-DCDD-D50444272E11}"/>
              </a:ext>
            </a:extLst>
          </p:cNvPr>
          <p:cNvCxnSpPr>
            <a:cxnSpLocks/>
          </p:cNvCxnSpPr>
          <p:nvPr/>
        </p:nvCxnSpPr>
        <p:spPr>
          <a:xfrm flipH="1">
            <a:off x="6271846" y="2320026"/>
            <a:ext cx="3442309" cy="2826656"/>
          </a:xfrm>
          <a:prstGeom prst="straightConnector1">
            <a:avLst/>
          </a:prstGeom>
          <a:ln>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EFB11FE-9662-5FF2-E6C1-B3A64E452C91}"/>
              </a:ext>
            </a:extLst>
          </p:cNvPr>
          <p:cNvCxnSpPr>
            <a:cxnSpLocks/>
          </p:cNvCxnSpPr>
          <p:nvPr/>
        </p:nvCxnSpPr>
        <p:spPr>
          <a:xfrm flipH="1">
            <a:off x="6096000" y="2624072"/>
            <a:ext cx="3618155" cy="1980201"/>
          </a:xfrm>
          <a:prstGeom prst="straightConnector1">
            <a:avLst/>
          </a:prstGeom>
          <a:ln>
            <a:solidFill>
              <a:srgbClr val="00B05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10EDDDAC-B849-080E-A349-E89B3061528B}"/>
              </a:ext>
            </a:extLst>
          </p:cNvPr>
          <p:cNvCxnSpPr>
            <a:cxnSpLocks/>
          </p:cNvCxnSpPr>
          <p:nvPr/>
        </p:nvCxnSpPr>
        <p:spPr>
          <a:xfrm flipH="1">
            <a:off x="6400800" y="5456660"/>
            <a:ext cx="3074688" cy="89238"/>
          </a:xfrm>
          <a:prstGeom prst="straightConnector1">
            <a:avLst/>
          </a:prstGeom>
          <a:ln>
            <a:solidFill>
              <a:schemeClr val="accent5"/>
            </a:solidFill>
            <a:prstDash val="soli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19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19A5-02D4-56AB-25C0-41168885A505}"/>
              </a:ext>
            </a:extLst>
          </p:cNvPr>
          <p:cNvSpPr>
            <a:spLocks noGrp="1"/>
          </p:cNvSpPr>
          <p:nvPr>
            <p:ph type="title"/>
          </p:nvPr>
        </p:nvSpPr>
        <p:spPr/>
        <p:txBody>
          <a:bodyPr/>
          <a:lstStyle/>
          <a:p>
            <a:r>
              <a:rPr lang="en-US" dirty="0"/>
              <a:t>Examples of Related Questions</a:t>
            </a:r>
          </a:p>
        </p:txBody>
      </p:sp>
      <p:sp>
        <p:nvSpPr>
          <p:cNvPr id="3" name="Content Placeholder 2">
            <a:extLst>
              <a:ext uri="{FF2B5EF4-FFF2-40B4-BE49-F238E27FC236}">
                <a16:creationId xmlns:a16="http://schemas.microsoft.com/office/drawing/2014/main" id="{893A4C96-982E-7320-DEC7-C5D3D292C996}"/>
              </a:ext>
            </a:extLst>
          </p:cNvPr>
          <p:cNvSpPr>
            <a:spLocks noGrp="1"/>
          </p:cNvSpPr>
          <p:nvPr>
            <p:ph idx="1"/>
          </p:nvPr>
        </p:nvSpPr>
        <p:spPr>
          <a:xfrm>
            <a:off x="838200" y="1476002"/>
            <a:ext cx="10515600" cy="4351338"/>
          </a:xfrm>
        </p:spPr>
        <p:txBody>
          <a:bodyPr/>
          <a:lstStyle/>
          <a:p>
            <a:pPr marL="0" indent="0">
              <a:buNone/>
            </a:pPr>
            <a:r>
              <a:rPr lang="en-US" dirty="0"/>
              <a:t>Educator –  Client Education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Educator - Public Speaking:</a:t>
            </a:r>
          </a:p>
          <a:p>
            <a:pPr marL="0" indent="0">
              <a:buNone/>
            </a:pPr>
            <a:endParaRPr lang="en-US" dirty="0"/>
          </a:p>
        </p:txBody>
      </p:sp>
      <p:pic>
        <p:nvPicPr>
          <p:cNvPr id="5" name="Picture 4">
            <a:extLst>
              <a:ext uri="{FF2B5EF4-FFF2-40B4-BE49-F238E27FC236}">
                <a16:creationId xmlns:a16="http://schemas.microsoft.com/office/drawing/2014/main" id="{BD02CE89-0BF6-E292-0957-896267453B68}"/>
              </a:ext>
            </a:extLst>
          </p:cNvPr>
          <p:cNvPicPr>
            <a:picLocks noChangeAspect="1"/>
          </p:cNvPicPr>
          <p:nvPr/>
        </p:nvPicPr>
        <p:blipFill>
          <a:blip r:embed="rId3"/>
          <a:stretch>
            <a:fillRect/>
          </a:stretch>
        </p:blipFill>
        <p:spPr>
          <a:xfrm>
            <a:off x="2909864" y="4403627"/>
            <a:ext cx="6196058" cy="1304935"/>
          </a:xfrm>
          <a:prstGeom prst="rect">
            <a:avLst/>
          </a:prstGeom>
        </p:spPr>
      </p:pic>
      <p:pic>
        <p:nvPicPr>
          <p:cNvPr id="13" name="Picture 12">
            <a:extLst>
              <a:ext uri="{FF2B5EF4-FFF2-40B4-BE49-F238E27FC236}">
                <a16:creationId xmlns:a16="http://schemas.microsoft.com/office/drawing/2014/main" id="{1731CE77-FA95-6AD0-72B5-6CCE8C62B059}"/>
              </a:ext>
            </a:extLst>
          </p:cNvPr>
          <p:cNvPicPr>
            <a:picLocks noChangeAspect="1"/>
          </p:cNvPicPr>
          <p:nvPr/>
        </p:nvPicPr>
        <p:blipFill>
          <a:blip r:embed="rId4"/>
          <a:stretch>
            <a:fillRect/>
          </a:stretch>
        </p:blipFill>
        <p:spPr>
          <a:xfrm>
            <a:off x="2909864" y="1837568"/>
            <a:ext cx="6372272" cy="2157428"/>
          </a:xfrm>
          <a:prstGeom prst="rect">
            <a:avLst/>
          </a:prstGeom>
        </p:spPr>
      </p:pic>
      <p:pic>
        <p:nvPicPr>
          <p:cNvPr id="6" name="Picture 5">
            <a:extLst>
              <a:ext uri="{FF2B5EF4-FFF2-40B4-BE49-F238E27FC236}">
                <a16:creationId xmlns:a16="http://schemas.microsoft.com/office/drawing/2014/main" id="{63AF3C43-8623-DCB1-4324-3E48895ECCE8}"/>
              </a:ext>
            </a:extLst>
          </p:cNvPr>
          <p:cNvPicPr>
            <a:picLocks noChangeAspect="1"/>
          </p:cNvPicPr>
          <p:nvPr/>
        </p:nvPicPr>
        <p:blipFill>
          <a:blip r:embed="rId5"/>
          <a:stretch>
            <a:fillRect/>
          </a:stretch>
        </p:blipFill>
        <p:spPr>
          <a:xfrm>
            <a:off x="1814481" y="5851236"/>
            <a:ext cx="8563038" cy="800106"/>
          </a:xfrm>
          <a:prstGeom prst="rect">
            <a:avLst/>
          </a:prstGeom>
        </p:spPr>
      </p:pic>
      <p:pic>
        <p:nvPicPr>
          <p:cNvPr id="7" name="Picture 4">
            <a:extLst>
              <a:ext uri="{FF2B5EF4-FFF2-40B4-BE49-F238E27FC236}">
                <a16:creationId xmlns:a16="http://schemas.microsoft.com/office/drawing/2014/main" id="{4774F93B-F10F-80FE-F487-7E7438BE1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009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19A5-02D4-56AB-25C0-41168885A505}"/>
              </a:ext>
            </a:extLst>
          </p:cNvPr>
          <p:cNvSpPr>
            <a:spLocks noGrp="1"/>
          </p:cNvSpPr>
          <p:nvPr>
            <p:ph type="title"/>
          </p:nvPr>
        </p:nvSpPr>
        <p:spPr/>
        <p:txBody>
          <a:bodyPr/>
          <a:lstStyle/>
          <a:p>
            <a:r>
              <a:rPr lang="en-US" dirty="0"/>
              <a:t>Examples of Related Questions</a:t>
            </a:r>
          </a:p>
        </p:txBody>
      </p:sp>
      <p:sp>
        <p:nvSpPr>
          <p:cNvPr id="3" name="Content Placeholder 2">
            <a:extLst>
              <a:ext uri="{FF2B5EF4-FFF2-40B4-BE49-F238E27FC236}">
                <a16:creationId xmlns:a16="http://schemas.microsoft.com/office/drawing/2014/main" id="{893A4C96-982E-7320-DEC7-C5D3D292C996}"/>
              </a:ext>
            </a:extLst>
          </p:cNvPr>
          <p:cNvSpPr>
            <a:spLocks noGrp="1"/>
          </p:cNvSpPr>
          <p:nvPr>
            <p:ph idx="1"/>
          </p:nvPr>
        </p:nvSpPr>
        <p:spPr>
          <a:xfrm>
            <a:off x="838200" y="1476002"/>
            <a:ext cx="10515600" cy="4351338"/>
          </a:xfrm>
        </p:spPr>
        <p:txBody>
          <a:bodyPr/>
          <a:lstStyle/>
          <a:p>
            <a:pPr marL="0" indent="0">
              <a:buNone/>
            </a:pPr>
            <a:r>
              <a:rPr lang="en-US" dirty="0"/>
              <a:t>Social Media - Preferences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63AF3C43-8623-DCB1-4324-3E48895ECCE8}"/>
              </a:ext>
            </a:extLst>
          </p:cNvPr>
          <p:cNvPicPr>
            <a:picLocks noChangeAspect="1"/>
          </p:cNvPicPr>
          <p:nvPr/>
        </p:nvPicPr>
        <p:blipFill>
          <a:blip r:embed="rId3"/>
          <a:stretch>
            <a:fillRect/>
          </a:stretch>
        </p:blipFill>
        <p:spPr>
          <a:xfrm>
            <a:off x="1814481" y="5851236"/>
            <a:ext cx="8563038" cy="800106"/>
          </a:xfrm>
          <a:prstGeom prst="rect">
            <a:avLst/>
          </a:prstGeom>
        </p:spPr>
      </p:pic>
      <p:pic>
        <p:nvPicPr>
          <p:cNvPr id="7" name="Picture 4">
            <a:extLst>
              <a:ext uri="{FF2B5EF4-FFF2-40B4-BE49-F238E27FC236}">
                <a16:creationId xmlns:a16="http://schemas.microsoft.com/office/drawing/2014/main" id="{4774F93B-F10F-80FE-F487-7E7438BE1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9E8618E-7819-AAB7-E1FF-6491D6567882}"/>
              </a:ext>
            </a:extLst>
          </p:cNvPr>
          <p:cNvPicPr>
            <a:picLocks noChangeAspect="1"/>
          </p:cNvPicPr>
          <p:nvPr/>
        </p:nvPicPr>
        <p:blipFill>
          <a:blip r:embed="rId5"/>
          <a:stretch>
            <a:fillRect/>
          </a:stretch>
        </p:blipFill>
        <p:spPr>
          <a:xfrm>
            <a:off x="2812232" y="1862577"/>
            <a:ext cx="6567536" cy="3948141"/>
          </a:xfrm>
          <a:prstGeom prst="rect">
            <a:avLst/>
          </a:prstGeom>
        </p:spPr>
      </p:pic>
    </p:spTree>
    <p:extLst>
      <p:ext uri="{BB962C8B-B14F-4D97-AF65-F5344CB8AC3E}">
        <p14:creationId xmlns:p14="http://schemas.microsoft.com/office/powerpoint/2010/main" val="357437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19A5-02D4-56AB-25C0-41168885A505}"/>
              </a:ext>
            </a:extLst>
          </p:cNvPr>
          <p:cNvSpPr>
            <a:spLocks noGrp="1"/>
          </p:cNvSpPr>
          <p:nvPr>
            <p:ph type="title"/>
          </p:nvPr>
        </p:nvSpPr>
        <p:spPr/>
        <p:txBody>
          <a:bodyPr/>
          <a:lstStyle/>
          <a:p>
            <a:r>
              <a:rPr lang="en-US" dirty="0"/>
              <a:t>Examples of Related Questions</a:t>
            </a:r>
          </a:p>
        </p:txBody>
      </p:sp>
      <p:sp>
        <p:nvSpPr>
          <p:cNvPr id="3" name="Content Placeholder 2">
            <a:extLst>
              <a:ext uri="{FF2B5EF4-FFF2-40B4-BE49-F238E27FC236}">
                <a16:creationId xmlns:a16="http://schemas.microsoft.com/office/drawing/2014/main" id="{893A4C96-982E-7320-DEC7-C5D3D292C996}"/>
              </a:ext>
            </a:extLst>
          </p:cNvPr>
          <p:cNvSpPr>
            <a:spLocks noGrp="1"/>
          </p:cNvSpPr>
          <p:nvPr>
            <p:ph idx="1"/>
          </p:nvPr>
        </p:nvSpPr>
        <p:spPr>
          <a:xfrm>
            <a:off x="838200" y="1476002"/>
            <a:ext cx="10515600" cy="4351338"/>
          </a:xfrm>
        </p:spPr>
        <p:txBody>
          <a:bodyPr/>
          <a:lstStyle/>
          <a:p>
            <a:pPr marL="0" indent="0">
              <a:buNone/>
            </a:pPr>
            <a:r>
              <a:rPr lang="en-US" dirty="0"/>
              <a:t>Niche Specialization – Payroll/HR Sub-specialty</a:t>
            </a:r>
          </a:p>
          <a:p>
            <a:pPr marL="0" indent="0">
              <a:buNone/>
            </a:pPr>
            <a:r>
              <a:rPr lang="en-US" dirty="0"/>
              <a:t>You had better (1) classify yourself as PR/HR, you better (2) report using QB Payroll products, you better (3) have QuickBooks Payroll Certification, and you better be ready to (4) specify the relative percentage of your work is Payroll vs HR</a:t>
            </a:r>
          </a:p>
          <a:p>
            <a:pPr marL="0" indent="0">
              <a:buNone/>
            </a:pPr>
            <a:endParaRPr lang="en-US" dirty="0"/>
          </a:p>
          <a:p>
            <a:pPr marL="0" indent="0">
              <a:buNone/>
            </a:pPr>
            <a:endParaRPr lang="en-US" dirty="0"/>
          </a:p>
          <a:p>
            <a:pPr marL="0" indent="0">
              <a:buNone/>
            </a:pPr>
            <a:endParaRPr lang="en-US" dirty="0"/>
          </a:p>
          <a:p>
            <a:pPr marL="0" indent="0">
              <a:buNone/>
            </a:pPr>
            <a:r>
              <a:rPr lang="en-US" dirty="0"/>
              <a:t>Then be ready to answer additional PR or HR questions.</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63AF3C43-8623-DCB1-4324-3E48895ECCE8}"/>
              </a:ext>
            </a:extLst>
          </p:cNvPr>
          <p:cNvPicPr>
            <a:picLocks noChangeAspect="1"/>
          </p:cNvPicPr>
          <p:nvPr/>
        </p:nvPicPr>
        <p:blipFill>
          <a:blip r:embed="rId3"/>
          <a:stretch>
            <a:fillRect/>
          </a:stretch>
        </p:blipFill>
        <p:spPr>
          <a:xfrm>
            <a:off x="1814481" y="5851236"/>
            <a:ext cx="8563038" cy="800106"/>
          </a:xfrm>
          <a:prstGeom prst="rect">
            <a:avLst/>
          </a:prstGeom>
        </p:spPr>
      </p:pic>
      <p:pic>
        <p:nvPicPr>
          <p:cNvPr id="7" name="Picture 4">
            <a:extLst>
              <a:ext uri="{FF2B5EF4-FFF2-40B4-BE49-F238E27FC236}">
                <a16:creationId xmlns:a16="http://schemas.microsoft.com/office/drawing/2014/main" id="{4774F93B-F10F-80FE-F487-7E7438BE1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9B69587-3943-BDE0-0FAD-75D492776935}"/>
              </a:ext>
            </a:extLst>
          </p:cNvPr>
          <p:cNvPicPr>
            <a:picLocks noChangeAspect="1"/>
          </p:cNvPicPr>
          <p:nvPr/>
        </p:nvPicPr>
        <p:blipFill>
          <a:blip r:embed="rId5"/>
          <a:stretch>
            <a:fillRect/>
          </a:stretch>
        </p:blipFill>
        <p:spPr>
          <a:xfrm>
            <a:off x="2499308" y="3651671"/>
            <a:ext cx="6615161" cy="1485911"/>
          </a:xfrm>
          <a:prstGeom prst="rect">
            <a:avLst/>
          </a:prstGeom>
        </p:spPr>
      </p:pic>
    </p:spTree>
    <p:extLst>
      <p:ext uri="{BB962C8B-B14F-4D97-AF65-F5344CB8AC3E}">
        <p14:creationId xmlns:p14="http://schemas.microsoft.com/office/powerpoint/2010/main" val="243192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19A5-02D4-56AB-25C0-41168885A505}"/>
              </a:ext>
            </a:extLst>
          </p:cNvPr>
          <p:cNvSpPr>
            <a:spLocks noGrp="1"/>
          </p:cNvSpPr>
          <p:nvPr>
            <p:ph type="title"/>
          </p:nvPr>
        </p:nvSpPr>
        <p:spPr/>
        <p:txBody>
          <a:bodyPr/>
          <a:lstStyle/>
          <a:p>
            <a:r>
              <a:rPr lang="en-US" dirty="0"/>
              <a:t>Examples of Related Questions</a:t>
            </a:r>
          </a:p>
        </p:txBody>
      </p:sp>
      <p:sp>
        <p:nvSpPr>
          <p:cNvPr id="3" name="Content Placeholder 2">
            <a:extLst>
              <a:ext uri="{FF2B5EF4-FFF2-40B4-BE49-F238E27FC236}">
                <a16:creationId xmlns:a16="http://schemas.microsoft.com/office/drawing/2014/main" id="{893A4C96-982E-7320-DEC7-C5D3D292C996}"/>
              </a:ext>
            </a:extLst>
          </p:cNvPr>
          <p:cNvSpPr>
            <a:spLocks noGrp="1"/>
          </p:cNvSpPr>
          <p:nvPr>
            <p:ph idx="1"/>
          </p:nvPr>
        </p:nvSpPr>
        <p:spPr>
          <a:xfrm>
            <a:off x="838200" y="1476002"/>
            <a:ext cx="10515600" cy="4351338"/>
          </a:xfrm>
        </p:spPr>
        <p:txBody>
          <a:bodyPr/>
          <a:lstStyle/>
          <a:p>
            <a:pPr marL="0" indent="0">
              <a:buNone/>
            </a:pPr>
            <a:r>
              <a:rPr lang="en-US" dirty="0"/>
              <a:t>App focused practice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63AF3C43-8623-DCB1-4324-3E48895ECCE8}"/>
              </a:ext>
            </a:extLst>
          </p:cNvPr>
          <p:cNvPicPr>
            <a:picLocks noChangeAspect="1"/>
          </p:cNvPicPr>
          <p:nvPr/>
        </p:nvPicPr>
        <p:blipFill>
          <a:blip r:embed="rId3"/>
          <a:stretch>
            <a:fillRect/>
          </a:stretch>
        </p:blipFill>
        <p:spPr>
          <a:xfrm>
            <a:off x="1814481" y="5851236"/>
            <a:ext cx="8563038" cy="800106"/>
          </a:xfrm>
          <a:prstGeom prst="rect">
            <a:avLst/>
          </a:prstGeom>
        </p:spPr>
      </p:pic>
      <p:pic>
        <p:nvPicPr>
          <p:cNvPr id="7" name="Picture 4">
            <a:extLst>
              <a:ext uri="{FF2B5EF4-FFF2-40B4-BE49-F238E27FC236}">
                <a16:creationId xmlns:a16="http://schemas.microsoft.com/office/drawing/2014/main" id="{4774F93B-F10F-80FE-F487-7E7438BE1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A828189-79BF-C829-E433-E790E80FBBDB}"/>
              </a:ext>
            </a:extLst>
          </p:cNvPr>
          <p:cNvPicPr>
            <a:picLocks noChangeAspect="1"/>
          </p:cNvPicPr>
          <p:nvPr/>
        </p:nvPicPr>
        <p:blipFill>
          <a:blip r:embed="rId5"/>
          <a:stretch>
            <a:fillRect/>
          </a:stretch>
        </p:blipFill>
        <p:spPr>
          <a:xfrm>
            <a:off x="2294431" y="2160940"/>
            <a:ext cx="7603138" cy="3587677"/>
          </a:xfrm>
          <a:prstGeom prst="rect">
            <a:avLst/>
          </a:prstGeom>
        </p:spPr>
      </p:pic>
      <p:sp>
        <p:nvSpPr>
          <p:cNvPr id="10" name="TextBox 9">
            <a:extLst>
              <a:ext uri="{FF2B5EF4-FFF2-40B4-BE49-F238E27FC236}">
                <a16:creationId xmlns:a16="http://schemas.microsoft.com/office/drawing/2014/main" id="{8D441C58-B50B-BE03-3C35-0CD1F866C82E}"/>
              </a:ext>
            </a:extLst>
          </p:cNvPr>
          <p:cNvSpPr txBox="1"/>
          <p:nvPr/>
        </p:nvSpPr>
        <p:spPr>
          <a:xfrm>
            <a:off x="10058400" y="5050715"/>
            <a:ext cx="1731981" cy="461665"/>
          </a:xfrm>
          <a:prstGeom prst="rect">
            <a:avLst/>
          </a:prstGeom>
          <a:noFill/>
          <a:ln w="28575">
            <a:solidFill>
              <a:srgbClr val="FF0000"/>
            </a:solidFill>
          </a:ln>
        </p:spPr>
        <p:txBody>
          <a:bodyPr wrap="square" rtlCol="0">
            <a:spAutoFit/>
          </a:bodyPr>
          <a:lstStyle/>
          <a:p>
            <a:r>
              <a:rPr lang="en-US" sz="1200" b="1" dirty="0"/>
              <a:t>If and when you were certified in the App</a:t>
            </a:r>
          </a:p>
        </p:txBody>
      </p:sp>
      <p:cxnSp>
        <p:nvCxnSpPr>
          <p:cNvPr id="12" name="Straight Arrow Connector 11">
            <a:extLst>
              <a:ext uri="{FF2B5EF4-FFF2-40B4-BE49-F238E27FC236}">
                <a16:creationId xmlns:a16="http://schemas.microsoft.com/office/drawing/2014/main" id="{7C576DD9-F085-C083-4CAC-4FB6331F79FA}"/>
              </a:ext>
            </a:extLst>
          </p:cNvPr>
          <p:cNvCxnSpPr>
            <a:cxnSpLocks/>
          </p:cNvCxnSpPr>
          <p:nvPr/>
        </p:nvCxnSpPr>
        <p:spPr>
          <a:xfrm flipH="1" flipV="1">
            <a:off x="7812741" y="4518212"/>
            <a:ext cx="2245659" cy="643648"/>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934E71A-6E59-D0D7-EE93-E6864092A799}"/>
              </a:ext>
            </a:extLst>
          </p:cNvPr>
          <p:cNvCxnSpPr>
            <a:cxnSpLocks/>
          </p:cNvCxnSpPr>
          <p:nvPr/>
        </p:nvCxnSpPr>
        <p:spPr>
          <a:xfrm flipV="1">
            <a:off x="2133600" y="4117665"/>
            <a:ext cx="3639671" cy="595529"/>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C662806-0899-274E-5FBB-DB484170E0A3}"/>
              </a:ext>
            </a:extLst>
          </p:cNvPr>
          <p:cNvSpPr txBox="1"/>
          <p:nvPr/>
        </p:nvSpPr>
        <p:spPr>
          <a:xfrm>
            <a:off x="429409" y="4543018"/>
            <a:ext cx="1731981" cy="461665"/>
          </a:xfrm>
          <a:prstGeom prst="rect">
            <a:avLst/>
          </a:prstGeom>
          <a:noFill/>
          <a:ln w="28575">
            <a:solidFill>
              <a:srgbClr val="FF0000"/>
            </a:solidFill>
          </a:ln>
        </p:spPr>
        <p:txBody>
          <a:bodyPr wrap="square" rtlCol="0">
            <a:spAutoFit/>
          </a:bodyPr>
          <a:lstStyle/>
          <a:p>
            <a:r>
              <a:rPr lang="en-US" sz="1200" b="1" dirty="0"/>
              <a:t>Tell us about your App referrals or resales. </a:t>
            </a:r>
          </a:p>
        </p:txBody>
      </p:sp>
      <p:sp>
        <p:nvSpPr>
          <p:cNvPr id="17" name="TextBox 16">
            <a:extLst>
              <a:ext uri="{FF2B5EF4-FFF2-40B4-BE49-F238E27FC236}">
                <a16:creationId xmlns:a16="http://schemas.microsoft.com/office/drawing/2014/main" id="{25D1A18D-DDF6-F30A-B3D1-80A99ECB8173}"/>
              </a:ext>
            </a:extLst>
          </p:cNvPr>
          <p:cNvSpPr txBox="1"/>
          <p:nvPr/>
        </p:nvSpPr>
        <p:spPr>
          <a:xfrm>
            <a:off x="1857850" y="2082217"/>
            <a:ext cx="1821713" cy="461665"/>
          </a:xfrm>
          <a:prstGeom prst="rect">
            <a:avLst/>
          </a:prstGeom>
          <a:noFill/>
          <a:ln w="28575">
            <a:solidFill>
              <a:srgbClr val="FF0000"/>
            </a:solidFill>
          </a:ln>
        </p:spPr>
        <p:txBody>
          <a:bodyPr wrap="square" rtlCol="0">
            <a:spAutoFit/>
          </a:bodyPr>
          <a:lstStyle/>
          <a:p>
            <a:r>
              <a:rPr lang="en-US" sz="1200" b="1" dirty="0"/>
              <a:t>Tell us how ‘you’ and ‘your firm’ use the App</a:t>
            </a:r>
          </a:p>
        </p:txBody>
      </p:sp>
      <p:cxnSp>
        <p:nvCxnSpPr>
          <p:cNvPr id="18" name="Straight Arrow Connector 17">
            <a:extLst>
              <a:ext uri="{FF2B5EF4-FFF2-40B4-BE49-F238E27FC236}">
                <a16:creationId xmlns:a16="http://schemas.microsoft.com/office/drawing/2014/main" id="{52B29B64-4ADE-F9FF-9249-3D3609369FFF}"/>
              </a:ext>
            </a:extLst>
          </p:cNvPr>
          <p:cNvCxnSpPr>
            <a:cxnSpLocks/>
          </p:cNvCxnSpPr>
          <p:nvPr/>
        </p:nvCxnSpPr>
        <p:spPr>
          <a:xfrm>
            <a:off x="3429000" y="2543882"/>
            <a:ext cx="1118347" cy="885118"/>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909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document&#10;&#10;Description automatically generated">
            <a:extLst>
              <a:ext uri="{FF2B5EF4-FFF2-40B4-BE49-F238E27FC236}">
                <a16:creationId xmlns:a16="http://schemas.microsoft.com/office/drawing/2014/main" id="{87405C88-0CB4-A9F2-3FFF-F61347BD18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3850" y="1701053"/>
            <a:ext cx="4644300" cy="3705795"/>
          </a:xfrm>
          <a:prstGeom prst="rect">
            <a:avLst/>
          </a:prstGeom>
        </p:spPr>
      </p:pic>
      <p:sp>
        <p:nvSpPr>
          <p:cNvPr id="6" name="TextBox 5">
            <a:extLst>
              <a:ext uri="{FF2B5EF4-FFF2-40B4-BE49-F238E27FC236}">
                <a16:creationId xmlns:a16="http://schemas.microsoft.com/office/drawing/2014/main" id="{321D37D4-F7F4-A87C-1EDC-1A72661ADFB7}"/>
              </a:ext>
            </a:extLst>
          </p:cNvPr>
          <p:cNvSpPr txBox="1"/>
          <p:nvPr/>
        </p:nvSpPr>
        <p:spPr>
          <a:xfrm>
            <a:off x="912254" y="594145"/>
            <a:ext cx="8160734" cy="1077218"/>
          </a:xfrm>
          <a:prstGeom prst="rect">
            <a:avLst/>
          </a:prstGeom>
          <a:noFill/>
        </p:spPr>
        <p:txBody>
          <a:bodyPr wrap="square" rtlCol="0">
            <a:spAutoFit/>
          </a:bodyPr>
          <a:lstStyle/>
          <a:p>
            <a:r>
              <a:rPr lang="en-US" sz="3200" b="1" dirty="0"/>
              <a:t>For Our International Participants: What Hemisphere Are You In?</a:t>
            </a:r>
          </a:p>
        </p:txBody>
      </p:sp>
    </p:spTree>
    <p:extLst>
      <p:ext uri="{BB962C8B-B14F-4D97-AF65-F5344CB8AC3E}">
        <p14:creationId xmlns:p14="http://schemas.microsoft.com/office/powerpoint/2010/main" val="1436838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white text with numbers&#10;&#10;Description automatically generated">
            <a:extLst>
              <a:ext uri="{FF2B5EF4-FFF2-40B4-BE49-F238E27FC236}">
                <a16:creationId xmlns:a16="http://schemas.microsoft.com/office/drawing/2014/main" id="{72AFB4A4-3B68-18D3-97F3-A2E6E701B9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4325" y="762000"/>
            <a:ext cx="7361302" cy="4686695"/>
          </a:xfrm>
          <a:prstGeom prst="rect">
            <a:avLst/>
          </a:prstGeom>
        </p:spPr>
      </p:pic>
    </p:spTree>
    <p:extLst>
      <p:ext uri="{BB962C8B-B14F-4D97-AF65-F5344CB8AC3E}">
        <p14:creationId xmlns:p14="http://schemas.microsoft.com/office/powerpoint/2010/main" val="382635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logos on a white background&#10;&#10;Description automatically generated">
            <a:extLst>
              <a:ext uri="{FF2B5EF4-FFF2-40B4-BE49-F238E27FC236}">
                <a16:creationId xmlns:a16="http://schemas.microsoft.com/office/drawing/2014/main" id="{C1B3D618-2A51-0E22-A56A-96DA88ABBE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0300" y="761999"/>
            <a:ext cx="7232729" cy="4604838"/>
          </a:xfrm>
          <a:prstGeom prst="rect">
            <a:avLst/>
          </a:prstGeom>
        </p:spPr>
      </p:pic>
    </p:spTree>
    <p:extLst>
      <p:ext uri="{BB962C8B-B14F-4D97-AF65-F5344CB8AC3E}">
        <p14:creationId xmlns:p14="http://schemas.microsoft.com/office/powerpoint/2010/main" val="3727894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p>
            <a:r>
              <a:rPr lang="en" dirty="0"/>
              <a:t>That’s All Folks…</a:t>
            </a:r>
            <a:endParaRPr dirty="0"/>
          </a:p>
        </p:txBody>
      </p:sp>
      <p:sp>
        <p:nvSpPr>
          <p:cNvPr id="98" name="Google Shape;98;p18"/>
          <p:cNvSpPr txBox="1">
            <a:spLocks noGrp="1"/>
          </p:cNvSpPr>
          <p:nvPr>
            <p:ph type="body" idx="1"/>
          </p:nvPr>
        </p:nvSpPr>
        <p:spPr>
          <a:xfrm>
            <a:off x="415601" y="1709433"/>
            <a:ext cx="11228052" cy="4555200"/>
          </a:xfrm>
          <a:prstGeom prst="rect">
            <a:avLst/>
          </a:prstGeom>
        </p:spPr>
        <p:txBody>
          <a:bodyPr spcFirstLastPara="1" wrap="square" lIns="121900" tIns="121900" rIns="121900" bIns="121900" anchor="t" anchorCtr="0">
            <a:normAutofit/>
          </a:bodyPr>
          <a:lstStyle/>
          <a:p>
            <a:pPr marL="0" indent="0">
              <a:spcAft>
                <a:spcPts val="1600"/>
              </a:spcAft>
              <a:buNone/>
            </a:pPr>
            <a:r>
              <a:rPr lang="en-US" sz="4267" b="1" dirty="0">
                <a:solidFill>
                  <a:srgbClr val="0070C0"/>
                </a:solidFill>
              </a:rPr>
              <a:t>Thanks for Attending Today’s Webinar</a:t>
            </a:r>
          </a:p>
          <a:p>
            <a:pPr marL="0" indent="0">
              <a:spcAft>
                <a:spcPts val="1600"/>
              </a:spcAft>
              <a:buNone/>
            </a:pPr>
            <a:r>
              <a:rPr lang="en-US" dirty="0"/>
              <a:t>Portions of this webinar were recorded for replay; you will receive information about accessing the recording of this webinar following the completion of today’s event.</a:t>
            </a:r>
          </a:p>
          <a:p>
            <a:pPr marL="0" indent="0">
              <a:spcAft>
                <a:spcPts val="1600"/>
              </a:spcAft>
              <a:buNone/>
            </a:pPr>
            <a:r>
              <a:rPr lang="en-US" dirty="0"/>
              <a:t>A PDF version of today’s webinar will also be made available to participants. </a:t>
            </a:r>
          </a:p>
          <a:p>
            <a:pPr marL="0" indent="0">
              <a:spcAft>
                <a:spcPts val="1600"/>
              </a:spcAft>
              <a:buNone/>
            </a:pPr>
            <a:r>
              <a:rPr lang="en-US" dirty="0"/>
              <a:t>Please give our staff a couple of days to make the information available to you. </a:t>
            </a:r>
          </a:p>
          <a:p>
            <a:pPr marL="0" indent="0">
              <a:spcAft>
                <a:spcPts val="1600"/>
              </a:spcAft>
              <a:buNone/>
            </a:pPr>
            <a:r>
              <a:rPr lang="en-US" dirty="0"/>
              <a:t>See you next time. </a:t>
            </a:r>
          </a:p>
          <a:p>
            <a:pPr marL="0" indent="0">
              <a:spcAft>
                <a:spcPts val="1600"/>
              </a:spcAft>
              <a:buNone/>
            </a:pPr>
            <a:endParaRPr lang="en-US" dirty="0"/>
          </a:p>
        </p:txBody>
      </p:sp>
      <p:sp>
        <p:nvSpPr>
          <p:cNvPr id="100" name="Google Shape;100;p18"/>
          <p:cNvSpPr txBox="1"/>
          <p:nvPr/>
        </p:nvSpPr>
        <p:spPr>
          <a:xfrm>
            <a:off x="731605" y="5520735"/>
            <a:ext cx="4000000" cy="986961"/>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15000"/>
              </a:lnSpc>
              <a:spcBef>
                <a:spcPts val="1600"/>
              </a:spcBef>
              <a:spcAft>
                <a:spcPts val="1600"/>
              </a:spcAft>
              <a:buClr>
                <a:srgbClr val="000000"/>
              </a:buClr>
              <a:buSzTx/>
              <a:buFontTx/>
              <a:buNone/>
              <a:tabLst/>
              <a:defRPr/>
            </a:pPr>
            <a:r>
              <a:rPr kumimoji="0" lang="en" sz="1867" b="1" i="0" u="none" strike="noStrike" kern="0" cap="none" spc="0" normalizeH="0" baseline="0" noProof="0" dirty="0">
                <a:ln>
                  <a:noFill/>
                </a:ln>
                <a:solidFill>
                  <a:srgbClr val="125DA0"/>
                </a:solidFill>
                <a:effectLst/>
                <a:uLnTx/>
                <a:uFillTx/>
                <a:latin typeface="Arial"/>
                <a:ea typeface="+mn-ea"/>
                <a:cs typeface="Arial"/>
                <a:sym typeface="Arial"/>
              </a:rPr>
              <a:t>Future Forward 2024</a:t>
            </a:r>
            <a:endParaRPr kumimoji="0" sz="1867" b="1" i="0" u="none" strike="noStrike" kern="0" cap="none" spc="0" normalizeH="0" baseline="0" noProof="0" dirty="0">
              <a:ln>
                <a:noFill/>
              </a:ln>
              <a:solidFill>
                <a:srgbClr val="125DA0"/>
              </a:solidFill>
              <a:effectLst/>
              <a:uLnTx/>
              <a:uFillTx/>
              <a:latin typeface="Arial"/>
              <a:ea typeface="+mn-ea"/>
              <a:cs typeface="Arial"/>
              <a:sym typeface="Arial"/>
            </a:endParaRPr>
          </a:p>
        </p:txBody>
      </p:sp>
      <p:pic>
        <p:nvPicPr>
          <p:cNvPr id="101" name="Google Shape;101;p18"/>
          <p:cNvPicPr preferRelativeResize="0"/>
          <p:nvPr/>
        </p:nvPicPr>
        <p:blipFill>
          <a:blip r:embed="rId3">
            <a:alphaModFix/>
          </a:blip>
          <a:stretch>
            <a:fillRect/>
          </a:stretch>
        </p:blipFill>
        <p:spPr>
          <a:xfrm rot="5400000">
            <a:off x="10666118" y="-166000"/>
            <a:ext cx="769433" cy="2282333"/>
          </a:xfrm>
          <a:prstGeom prst="rect">
            <a:avLst/>
          </a:prstGeom>
          <a:noFill/>
          <a:ln>
            <a:noFill/>
          </a:ln>
        </p:spPr>
      </p:pic>
      <p:pic>
        <p:nvPicPr>
          <p:cNvPr id="2" name="Picture 1" descr="A black background with blue and grey text&#10;&#10;Description automatically generated">
            <a:extLst>
              <a:ext uri="{FF2B5EF4-FFF2-40B4-BE49-F238E27FC236}">
                <a16:creationId xmlns:a16="http://schemas.microsoft.com/office/drawing/2014/main" id="{5AD89AFF-5B65-DBC4-C3DE-D85F74FA5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pic>
        <p:nvPicPr>
          <p:cNvPr id="3" name="Picture 2" descr="A black and blue text&#10;&#10;Description automatically generated">
            <a:extLst>
              <a:ext uri="{FF2B5EF4-FFF2-40B4-BE49-F238E27FC236}">
                <a16:creationId xmlns:a16="http://schemas.microsoft.com/office/drawing/2014/main" id="{D5472D0F-1B9D-23C8-EF48-7BBE1599D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140" y="5479676"/>
            <a:ext cx="2954694" cy="827314"/>
          </a:xfrm>
          <a:prstGeom prst="rect">
            <a:avLst/>
          </a:prstGeom>
        </p:spPr>
      </p:pic>
    </p:spTree>
    <p:extLst>
      <p:ext uri="{BB962C8B-B14F-4D97-AF65-F5344CB8AC3E}">
        <p14:creationId xmlns:p14="http://schemas.microsoft.com/office/powerpoint/2010/main" val="4727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1800" b="1" i="0" u="none" strike="noStrike" kern="1200" cap="none" spc="0" normalizeH="0" baseline="0" noProof="0" dirty="0">
                <a:ln>
                  <a:noFill/>
                </a:ln>
                <a:solidFill>
                  <a:srgbClr val="125DA0"/>
                </a:solidFill>
                <a:effectLst/>
                <a:uLnTx/>
                <a:uFillTx/>
                <a:latin typeface="Arial" panose="020B0604020202020204" pitchFamily="34" charset="0"/>
                <a:ea typeface="+mn-ea"/>
                <a:cs typeface="+mn-cs"/>
              </a:rPr>
              <a:t>Future Forward 2024</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2D4546-AED0-DE5E-CE1D-ACB222BDCECD}"/>
              </a:ext>
            </a:extLst>
          </p:cNvPr>
          <p:cNvSpPr txBox="1"/>
          <p:nvPr/>
        </p:nvSpPr>
        <p:spPr>
          <a:xfrm>
            <a:off x="629323" y="686372"/>
            <a:ext cx="10460019"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   Today’s Speaker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     William (Bill) </a:t>
            </a:r>
            <a:r>
              <a:rPr kumimoji="0" lang="en-US" sz="2800" b="1" i="1" u="none" strike="noStrike" kern="1200" cap="none" spc="0" normalizeH="0" baseline="0" noProof="0" dirty="0">
                <a:ln>
                  <a:noFill/>
                </a:ln>
                <a:solidFill>
                  <a:prstClr val="black"/>
                </a:solidFill>
                <a:effectLst/>
                <a:uLnTx/>
                <a:uFillTx/>
                <a:latin typeface="Aptos" panose="02110004020202020204"/>
                <a:ea typeface="+mn-ea"/>
                <a:cs typeface="+mn-cs"/>
              </a:rPr>
              <a:t>“Murph”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Murphy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2743200" marR="0" lvl="5"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Today’s webinar is being led by William ‘Bill’ Murphy, better know as ‘Murph’ to the ProAdvisor and accounting community. Murph, has been around long enough to see ‘compact discs emerge from the primordial pond’ to become Intuit’s first offering Quicken, which then evolved into QuickBooks. </a:t>
            </a: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 </a:t>
            </a: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2743200" marR="0" lvl="5"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Murph is an Advanced Certified ProAdvisor and one of the founding members of </a:t>
            </a:r>
            <a:r>
              <a:rPr kumimoji="0" lang="en-US" sz="1600" b="1" i="1"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Insightful Accountant</a:t>
            </a:r>
            <a:r>
              <a:rPr kumimoji="0" lang="en-US" sz="1600" b="0" i="0"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 In other words, he has been consulting and writing about QuickBooks since the “dawn of time.”</a:t>
            </a: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 </a:t>
            </a: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Today, Murph is mostly retired from active QuickBooks consulting, but he still serves as </a:t>
            </a:r>
            <a:r>
              <a:rPr kumimoji="0" lang="en-US" sz="1600" b="1" i="1"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Insightful Accountant’s </a:t>
            </a:r>
            <a:r>
              <a:rPr kumimoji="0" lang="en-US" sz="1600" b="0" i="0"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Senior Technical Contributing Editor writing from 5 to 9 articles per week. He is also serves as </a:t>
            </a:r>
            <a:r>
              <a:rPr kumimoji="0" lang="en-US" sz="1600" b="1" i="1"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Insightful Accountant’s</a:t>
            </a:r>
            <a:r>
              <a:rPr kumimoji="0" lang="en-US" sz="1600" b="0" i="0" u="none" strike="noStrike" kern="1200" cap="none" spc="0" normalizeH="0" baseline="0" noProof="0" dirty="0">
                <a:ln>
                  <a:noFill/>
                </a:ln>
                <a:solidFill>
                  <a:srgbClr val="002060"/>
                </a:solidFill>
                <a:effectLst/>
                <a:uLnTx/>
                <a:uFillTx/>
                <a:latin typeface="Aptos" panose="020B0004020202020204" pitchFamily="34" charset="0"/>
                <a:ea typeface="Aptos" panose="020B0004020202020204" pitchFamily="34" charset="0"/>
                <a:cs typeface="Aptos" panose="020B0004020202020204" pitchFamily="34" charset="0"/>
              </a:rPr>
              <a:t> ProAdvisor Awards Administrator. </a:t>
            </a: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074" name="Picture 2" descr="Accountant Image Unavailable">
            <a:extLst>
              <a:ext uri="{FF2B5EF4-FFF2-40B4-BE49-F238E27FC236}">
                <a16:creationId xmlns:a16="http://schemas.microsoft.com/office/drawing/2014/main" id="{131B100A-5986-63EE-9B28-1D8BB6FF4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658" y="2131702"/>
            <a:ext cx="2225264" cy="222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55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logos on a white background&#10;&#10;Description automatically generated">
            <a:extLst>
              <a:ext uri="{FF2B5EF4-FFF2-40B4-BE49-F238E27FC236}">
                <a16:creationId xmlns:a16="http://schemas.microsoft.com/office/drawing/2014/main" id="{C1B3D618-2A51-0E22-A56A-96DA88ABBE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0300" y="761999"/>
            <a:ext cx="7232729" cy="4604838"/>
          </a:xfrm>
          <a:prstGeom prst="rect">
            <a:avLst/>
          </a:prstGeom>
        </p:spPr>
      </p:pic>
    </p:spTree>
    <p:extLst>
      <p:ext uri="{BB962C8B-B14F-4D97-AF65-F5344CB8AC3E}">
        <p14:creationId xmlns:p14="http://schemas.microsoft.com/office/powerpoint/2010/main" val="109986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6C7119-5576-6874-A8CE-0B80742FF328}"/>
              </a:ext>
            </a:extLst>
          </p:cNvPr>
          <p:cNvSpPr txBox="1"/>
          <p:nvPr/>
        </p:nvSpPr>
        <p:spPr>
          <a:xfrm>
            <a:off x="1143413" y="809153"/>
            <a:ext cx="9646507" cy="3908762"/>
          </a:xfrm>
          <a:prstGeom prst="rect">
            <a:avLst/>
          </a:prstGeom>
          <a:noFill/>
        </p:spPr>
        <p:txBody>
          <a:bodyPr wrap="square" rtlCol="0">
            <a:spAutoFit/>
          </a:bodyPr>
          <a:lstStyle/>
          <a:p>
            <a:r>
              <a:rPr lang="en-US" sz="4400" b="1" dirty="0"/>
              <a:t>Single Objective based Agenda</a:t>
            </a:r>
          </a:p>
          <a:p>
            <a:endParaRPr lang="en-US" b="1" dirty="0"/>
          </a:p>
          <a:p>
            <a:r>
              <a:rPr lang="en-US" b="1" dirty="0"/>
              <a:t>This session isn’t qualified for CPE, but our objective is to help you understand how the ProAdvisor Awards are organized and how ProAdvisors are objectively evaluated, and key factors in </a:t>
            </a:r>
            <a:r>
              <a:rPr lang="en-US" sz="2000" b="1" i="1" dirty="0"/>
              <a:t>‘scoring your best’ </a:t>
            </a:r>
            <a:r>
              <a:rPr lang="en-US" b="1" dirty="0"/>
              <a:t>when you complete your formal application for the awards.  </a:t>
            </a:r>
          </a:p>
          <a:p>
            <a:endParaRPr lang="en-US" b="1" dirty="0"/>
          </a:p>
          <a:p>
            <a:r>
              <a:rPr lang="en-US" b="1" dirty="0"/>
              <a:t>We will look at the most common weaknesses identified in our 10+ years of measuring ProAdvisor performance, and also why many ProAdvisors have difficulty in reporting </a:t>
            </a:r>
            <a:r>
              <a:rPr lang="en-US" sz="2000" b="1" i="1" dirty="0"/>
              <a:t>‘who they really are’ </a:t>
            </a:r>
            <a:r>
              <a:rPr lang="en-US" b="1" dirty="0"/>
              <a:t>within the application form.  </a:t>
            </a:r>
          </a:p>
          <a:p>
            <a:endParaRPr lang="en-US" b="1" dirty="0"/>
          </a:p>
          <a:p>
            <a:r>
              <a:rPr lang="en-US" b="1" dirty="0"/>
              <a:t>We guarantee you will leave the webinar with valuable tips you can use to improve your score by perhaps </a:t>
            </a:r>
            <a:r>
              <a:rPr lang="en-US" sz="2000" b="1" i="1" dirty="0"/>
              <a:t>‘hundreds of points.’ </a:t>
            </a:r>
          </a:p>
        </p:txBody>
      </p:sp>
    </p:spTree>
    <p:extLst>
      <p:ext uri="{BB962C8B-B14F-4D97-AF65-F5344CB8AC3E}">
        <p14:creationId xmlns:p14="http://schemas.microsoft.com/office/powerpoint/2010/main" val="243668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3" name="Picture 2" descr="A blue and white rectangular sign with red dots&#10;&#10;Description automatically generated">
            <a:extLst>
              <a:ext uri="{FF2B5EF4-FFF2-40B4-BE49-F238E27FC236}">
                <a16:creationId xmlns:a16="http://schemas.microsoft.com/office/drawing/2014/main" id="{4D99A4B6-BBF0-2567-70C3-AAE097520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2104" y="762000"/>
            <a:ext cx="8250702" cy="4641020"/>
          </a:xfrm>
          <a:prstGeom prst="rect">
            <a:avLst/>
          </a:prstGeom>
        </p:spPr>
      </p:pic>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05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6C7119-5576-6874-A8CE-0B80742FF328}"/>
              </a:ext>
            </a:extLst>
          </p:cNvPr>
          <p:cNvSpPr txBox="1"/>
          <p:nvPr/>
        </p:nvSpPr>
        <p:spPr>
          <a:xfrm>
            <a:off x="1143413" y="809153"/>
            <a:ext cx="9646507" cy="1046440"/>
          </a:xfrm>
          <a:prstGeom prst="rect">
            <a:avLst/>
          </a:prstGeom>
          <a:noFill/>
        </p:spPr>
        <p:txBody>
          <a:bodyPr wrap="square" rtlCol="0">
            <a:spAutoFit/>
          </a:bodyPr>
          <a:lstStyle/>
          <a:p>
            <a:r>
              <a:rPr lang="en-US" sz="4400" b="1" dirty="0"/>
              <a:t>2025 U.S. ProAdvisor Awards</a:t>
            </a:r>
          </a:p>
          <a:p>
            <a:endParaRPr lang="en-US" b="1" dirty="0"/>
          </a:p>
        </p:txBody>
      </p:sp>
      <p:sp>
        <p:nvSpPr>
          <p:cNvPr id="2" name="Subtitle 2">
            <a:extLst>
              <a:ext uri="{FF2B5EF4-FFF2-40B4-BE49-F238E27FC236}">
                <a16:creationId xmlns:a16="http://schemas.microsoft.com/office/drawing/2014/main" id="{2F43AEF4-7AFF-2EA6-916D-A00E0C431986}"/>
              </a:ext>
            </a:extLst>
          </p:cNvPr>
          <p:cNvSpPr txBox="1">
            <a:spLocks/>
          </p:cNvSpPr>
          <p:nvPr/>
        </p:nvSpPr>
        <p:spPr>
          <a:xfrm>
            <a:off x="198120" y="1842709"/>
            <a:ext cx="11795760" cy="3300338"/>
          </a:xfrm>
          <a:prstGeom prst="rect">
            <a:avLst/>
          </a:prstGeom>
          <a:ln>
            <a:noFill/>
          </a:ln>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n w="9525">
                  <a:solidFill>
                    <a:schemeClr val="bg2">
                      <a:lumMod val="90000"/>
                    </a:schemeClr>
                  </a:solidFill>
                </a:ln>
              </a:rPr>
              <a:t>				      ProAdvisor of the Year</a:t>
            </a:r>
          </a:p>
          <a:p>
            <a:pPr marL="0" indent="0">
              <a:buNone/>
            </a:pPr>
            <a:endParaRPr lang="en-US" sz="3600" dirty="0">
              <a:ln w="9525">
                <a:solidFill>
                  <a:schemeClr val="bg2">
                    <a:lumMod val="90000"/>
                  </a:schemeClr>
                </a:solidFill>
              </a:ln>
              <a:solidFill>
                <a:schemeClr val="bg1"/>
              </a:solidFill>
            </a:endParaRPr>
          </a:p>
          <a:p>
            <a:pPr marL="0" indent="0">
              <a:buNone/>
            </a:pPr>
            <a:r>
              <a:rPr lang="en-US" sz="3600" b="1" dirty="0">
                <a:ln w="9525">
                  <a:solidFill>
                    <a:schemeClr val="bg2">
                      <a:lumMod val="90000"/>
                    </a:schemeClr>
                  </a:solidFill>
                </a:ln>
              </a:rPr>
              <a:t>QB Online        		Educator  Niche  CAS  Social         	QB Desktop</a:t>
            </a:r>
          </a:p>
          <a:p>
            <a:pPr marL="0" indent="0">
              <a:buNone/>
            </a:pPr>
            <a:r>
              <a:rPr lang="en-US" sz="3600" dirty="0">
                <a:ln w="9525">
                  <a:solidFill>
                    <a:schemeClr val="bg2">
                      <a:lumMod val="90000"/>
                    </a:schemeClr>
                  </a:solidFill>
                </a:ln>
                <a:solidFill>
                  <a:srgbClr val="FF0000"/>
                </a:solidFill>
              </a:rPr>
              <a:t>			     	     (10)         (10)      (10)     (10)</a:t>
            </a:r>
          </a:p>
          <a:p>
            <a:pPr marL="0" indent="0">
              <a:buNone/>
            </a:pPr>
            <a:r>
              <a:rPr lang="en-US" sz="3600" b="1" dirty="0">
                <a:ln w="9525">
                  <a:solidFill>
                    <a:schemeClr val="bg2">
                      <a:lumMod val="90000"/>
                    </a:schemeClr>
                  </a:solidFill>
                </a:ln>
              </a:rPr>
              <a:t>QBO   Adv   Apps                                                              </a:t>
            </a:r>
            <a:r>
              <a:rPr lang="en-US" sz="3600" dirty="0">
                <a:ln w="9525">
                  <a:solidFill>
                    <a:schemeClr val="bg2">
                      <a:lumMod val="90000"/>
                    </a:schemeClr>
                  </a:solidFill>
                </a:ln>
                <a:solidFill>
                  <a:schemeClr val="bg1"/>
                </a:solidFill>
              </a:rPr>
              <a:t>		          </a:t>
            </a:r>
            <a:r>
              <a:rPr lang="en-US" sz="3600" b="1" dirty="0">
                <a:ln w="9525">
                  <a:solidFill>
                    <a:schemeClr val="bg2">
                      <a:lumMod val="90000"/>
                    </a:schemeClr>
                  </a:solidFill>
                </a:ln>
              </a:rPr>
              <a:t>QBD   QBES   I.S.</a:t>
            </a:r>
          </a:p>
          <a:p>
            <a:pPr marL="0" indent="0">
              <a:buNone/>
            </a:pPr>
            <a:r>
              <a:rPr lang="en-US" sz="3600" dirty="0">
                <a:ln w="9525">
                  <a:solidFill>
                    <a:schemeClr val="bg2">
                      <a:lumMod val="90000"/>
                    </a:schemeClr>
                  </a:solidFill>
                </a:ln>
                <a:solidFill>
                  <a:srgbClr val="FF0000"/>
                </a:solidFill>
              </a:rPr>
              <a:t>(25)     (5)      (5)                                                                  			(15)       (5)       (5)</a:t>
            </a:r>
          </a:p>
          <a:p>
            <a:pPr marL="0" indent="0">
              <a:buNone/>
            </a:pPr>
            <a:r>
              <a:rPr lang="en-US" sz="3000" dirty="0">
                <a:ln w="9525">
                  <a:solidFill>
                    <a:schemeClr val="bg2">
                      <a:lumMod val="90000"/>
                    </a:schemeClr>
                  </a:solidFill>
                </a:ln>
                <a:solidFill>
                  <a:srgbClr val="FFFF00"/>
                </a:solidFill>
              </a:rPr>
              <a:t>					    </a:t>
            </a:r>
            <a:r>
              <a:rPr lang="en-US" sz="3000" dirty="0">
                <a:ln w="9525">
                  <a:solidFill>
                    <a:schemeClr val="bg2">
                      <a:lumMod val="90000"/>
                    </a:schemeClr>
                  </a:solidFill>
                </a:ln>
              </a:rPr>
              <a:t>Payroll/HR</a:t>
            </a:r>
            <a:r>
              <a:rPr lang="en-US" sz="3600" dirty="0">
                <a:ln w="9525">
                  <a:solidFill>
                    <a:schemeClr val="bg2">
                      <a:lumMod val="90000"/>
                    </a:schemeClr>
                  </a:solidFill>
                </a:ln>
              </a:rPr>
              <a:t>      </a:t>
            </a:r>
            <a:r>
              <a:rPr lang="en-US" sz="3000" dirty="0">
                <a:ln w="9525">
                  <a:solidFill>
                    <a:schemeClr val="bg2">
                      <a:lumMod val="90000"/>
                    </a:schemeClr>
                  </a:solidFill>
                </a:ln>
              </a:rPr>
              <a:t>Tax</a:t>
            </a:r>
          </a:p>
        </p:txBody>
      </p:sp>
      <p:cxnSp>
        <p:nvCxnSpPr>
          <p:cNvPr id="6" name="Straight Connector 5">
            <a:extLst>
              <a:ext uri="{FF2B5EF4-FFF2-40B4-BE49-F238E27FC236}">
                <a16:creationId xmlns:a16="http://schemas.microsoft.com/office/drawing/2014/main" id="{5020AB8D-7F52-8ACC-0C74-E9594578FA74}"/>
              </a:ext>
            </a:extLst>
          </p:cNvPr>
          <p:cNvCxnSpPr>
            <a:cxnSpLocks/>
          </p:cNvCxnSpPr>
          <p:nvPr/>
        </p:nvCxnSpPr>
        <p:spPr>
          <a:xfrm flipV="1">
            <a:off x="5753099" y="3071308"/>
            <a:ext cx="168986" cy="138415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1CFF6D18-A6AD-F2A7-F9EC-9C91946E8235}"/>
              </a:ext>
            </a:extLst>
          </p:cNvPr>
          <p:cNvCxnSpPr>
            <a:cxnSpLocks/>
          </p:cNvCxnSpPr>
          <p:nvPr/>
        </p:nvCxnSpPr>
        <p:spPr>
          <a:xfrm flipH="1" flipV="1">
            <a:off x="7041007" y="3071308"/>
            <a:ext cx="48282" cy="138415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3619164E-4CA9-BE15-735C-A6F9BCEA44B7}"/>
              </a:ext>
            </a:extLst>
          </p:cNvPr>
          <p:cNvCxnSpPr>
            <a:cxnSpLocks/>
          </p:cNvCxnSpPr>
          <p:nvPr/>
        </p:nvCxnSpPr>
        <p:spPr>
          <a:xfrm flipH="1" flipV="1">
            <a:off x="5922085" y="3071308"/>
            <a:ext cx="1167204" cy="138415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E0859206-2738-074A-ADE6-FDCD845F14D0}"/>
              </a:ext>
            </a:extLst>
          </p:cNvPr>
          <p:cNvCxnSpPr>
            <a:cxnSpLocks/>
          </p:cNvCxnSpPr>
          <p:nvPr/>
        </p:nvCxnSpPr>
        <p:spPr>
          <a:xfrm flipV="1">
            <a:off x="5753099" y="3071308"/>
            <a:ext cx="1287908" cy="138415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4C5AF6A6-F55E-B5F3-2A02-65297968D4BD}"/>
              </a:ext>
            </a:extLst>
          </p:cNvPr>
          <p:cNvCxnSpPr>
            <a:cxnSpLocks/>
          </p:cNvCxnSpPr>
          <p:nvPr/>
        </p:nvCxnSpPr>
        <p:spPr>
          <a:xfrm flipV="1">
            <a:off x="679522" y="3012141"/>
            <a:ext cx="435464" cy="544143"/>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F0D6ACF0-1422-346A-C0B3-FF26302922CB}"/>
              </a:ext>
            </a:extLst>
          </p:cNvPr>
          <p:cNvCxnSpPr>
            <a:cxnSpLocks/>
          </p:cNvCxnSpPr>
          <p:nvPr/>
        </p:nvCxnSpPr>
        <p:spPr>
          <a:xfrm flipH="1" flipV="1">
            <a:off x="1114986" y="3012141"/>
            <a:ext cx="481402" cy="544143"/>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8149DB8E-CC05-0DFA-4F3B-2CBA830CCBFD}"/>
              </a:ext>
            </a:extLst>
          </p:cNvPr>
          <p:cNvCxnSpPr>
            <a:cxnSpLocks/>
          </p:cNvCxnSpPr>
          <p:nvPr/>
        </p:nvCxnSpPr>
        <p:spPr>
          <a:xfrm flipH="1" flipV="1">
            <a:off x="1114986" y="3012141"/>
            <a:ext cx="1343168" cy="569083"/>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9FDD2C4-132A-3875-6BF6-FC1216BEB965}"/>
              </a:ext>
            </a:extLst>
          </p:cNvPr>
          <p:cNvCxnSpPr>
            <a:cxnSpLocks/>
          </p:cNvCxnSpPr>
          <p:nvPr/>
        </p:nvCxnSpPr>
        <p:spPr>
          <a:xfrm flipH="1" flipV="1">
            <a:off x="10347512" y="3012141"/>
            <a:ext cx="298489" cy="50335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F1D16067-9EF8-2107-8C58-35E4E80CFD31}"/>
              </a:ext>
            </a:extLst>
          </p:cNvPr>
          <p:cNvCxnSpPr>
            <a:cxnSpLocks/>
          </p:cNvCxnSpPr>
          <p:nvPr/>
        </p:nvCxnSpPr>
        <p:spPr>
          <a:xfrm flipH="1" flipV="1">
            <a:off x="10347512" y="3012141"/>
            <a:ext cx="1145208" cy="550784"/>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593D4278-4AB7-EBF4-947C-6562A1A4246F}"/>
              </a:ext>
            </a:extLst>
          </p:cNvPr>
          <p:cNvCxnSpPr>
            <a:cxnSpLocks/>
          </p:cNvCxnSpPr>
          <p:nvPr/>
        </p:nvCxnSpPr>
        <p:spPr>
          <a:xfrm flipV="1">
            <a:off x="9643333" y="3012141"/>
            <a:ext cx="704179" cy="550784"/>
          </a:xfrm>
          <a:prstGeom prst="line">
            <a:avLst/>
          </a:prstGeom>
        </p:spPr>
        <p:style>
          <a:lnRef idx="2">
            <a:schemeClr val="dk1"/>
          </a:lnRef>
          <a:fillRef idx="0">
            <a:schemeClr val="dk1"/>
          </a:fillRef>
          <a:effectRef idx="1">
            <a:schemeClr val="dk1"/>
          </a:effectRef>
          <a:fontRef idx="minor">
            <a:schemeClr val="tx1"/>
          </a:fontRef>
        </p:style>
      </p:cxnSp>
      <p:cxnSp>
        <p:nvCxnSpPr>
          <p:cNvPr id="1024" name="Straight Connector 1023">
            <a:extLst>
              <a:ext uri="{FF2B5EF4-FFF2-40B4-BE49-F238E27FC236}">
                <a16:creationId xmlns:a16="http://schemas.microsoft.com/office/drawing/2014/main" id="{65B5D7F2-69AC-FF9D-A3B9-1EE734D4F07D}"/>
              </a:ext>
            </a:extLst>
          </p:cNvPr>
          <p:cNvCxnSpPr>
            <a:cxnSpLocks/>
          </p:cNvCxnSpPr>
          <p:nvPr/>
        </p:nvCxnSpPr>
        <p:spPr>
          <a:xfrm flipV="1">
            <a:off x="1143413" y="2428055"/>
            <a:ext cx="9446146" cy="19665"/>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29" name="Straight Connector 1028">
            <a:extLst>
              <a:ext uri="{FF2B5EF4-FFF2-40B4-BE49-F238E27FC236}">
                <a16:creationId xmlns:a16="http://schemas.microsoft.com/office/drawing/2014/main" id="{C45DAF1D-E069-4AED-5802-212AE69D8F21}"/>
              </a:ext>
            </a:extLst>
          </p:cNvPr>
          <p:cNvCxnSpPr>
            <a:cxnSpLocks/>
          </p:cNvCxnSpPr>
          <p:nvPr/>
        </p:nvCxnSpPr>
        <p:spPr>
          <a:xfrm flipV="1">
            <a:off x="6296200" y="2152381"/>
            <a:ext cx="0" cy="275674"/>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33" name="Straight Connector 1032">
            <a:extLst>
              <a:ext uri="{FF2B5EF4-FFF2-40B4-BE49-F238E27FC236}">
                <a16:creationId xmlns:a16="http://schemas.microsoft.com/office/drawing/2014/main" id="{BF883244-22D8-CBEA-2AD4-4D47344F7097}"/>
              </a:ext>
            </a:extLst>
          </p:cNvPr>
          <p:cNvCxnSpPr>
            <a:cxnSpLocks/>
          </p:cNvCxnSpPr>
          <p:nvPr/>
        </p:nvCxnSpPr>
        <p:spPr>
          <a:xfrm flipV="1">
            <a:off x="1150872" y="2447720"/>
            <a:ext cx="0" cy="275674"/>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34" name="Straight Connector 1033">
            <a:extLst>
              <a:ext uri="{FF2B5EF4-FFF2-40B4-BE49-F238E27FC236}">
                <a16:creationId xmlns:a16="http://schemas.microsoft.com/office/drawing/2014/main" id="{DF477ADB-F418-DFA7-629A-19E8CD2A80F5}"/>
              </a:ext>
            </a:extLst>
          </p:cNvPr>
          <p:cNvCxnSpPr>
            <a:cxnSpLocks/>
          </p:cNvCxnSpPr>
          <p:nvPr/>
        </p:nvCxnSpPr>
        <p:spPr>
          <a:xfrm flipV="1">
            <a:off x="10589559" y="2428055"/>
            <a:ext cx="0" cy="275674"/>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35" name="Straight Connector 1034">
            <a:extLst>
              <a:ext uri="{FF2B5EF4-FFF2-40B4-BE49-F238E27FC236}">
                <a16:creationId xmlns:a16="http://schemas.microsoft.com/office/drawing/2014/main" id="{556AD05F-88AF-B68C-DCD7-EC3959DC7F5E}"/>
              </a:ext>
            </a:extLst>
          </p:cNvPr>
          <p:cNvCxnSpPr>
            <a:cxnSpLocks/>
          </p:cNvCxnSpPr>
          <p:nvPr/>
        </p:nvCxnSpPr>
        <p:spPr>
          <a:xfrm flipV="1">
            <a:off x="4693759" y="2447720"/>
            <a:ext cx="0" cy="275674"/>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36" name="Straight Connector 1035">
            <a:extLst>
              <a:ext uri="{FF2B5EF4-FFF2-40B4-BE49-F238E27FC236}">
                <a16:creationId xmlns:a16="http://schemas.microsoft.com/office/drawing/2014/main" id="{BCB24426-7F3D-DE5E-3EDE-302521CC6B77}"/>
              </a:ext>
            </a:extLst>
          </p:cNvPr>
          <p:cNvCxnSpPr>
            <a:cxnSpLocks/>
          </p:cNvCxnSpPr>
          <p:nvPr/>
        </p:nvCxnSpPr>
        <p:spPr>
          <a:xfrm flipV="1">
            <a:off x="6096000" y="2447720"/>
            <a:ext cx="0" cy="275674"/>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37" name="Straight Connector 1036">
            <a:extLst>
              <a:ext uri="{FF2B5EF4-FFF2-40B4-BE49-F238E27FC236}">
                <a16:creationId xmlns:a16="http://schemas.microsoft.com/office/drawing/2014/main" id="{F33ACC28-C240-7D16-E60B-6FD0A5295B66}"/>
              </a:ext>
            </a:extLst>
          </p:cNvPr>
          <p:cNvCxnSpPr>
            <a:cxnSpLocks/>
          </p:cNvCxnSpPr>
          <p:nvPr/>
        </p:nvCxnSpPr>
        <p:spPr>
          <a:xfrm flipV="1">
            <a:off x="6986483" y="2456420"/>
            <a:ext cx="0" cy="275674"/>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038" name="Straight Connector 1037">
            <a:extLst>
              <a:ext uri="{FF2B5EF4-FFF2-40B4-BE49-F238E27FC236}">
                <a16:creationId xmlns:a16="http://schemas.microsoft.com/office/drawing/2014/main" id="{CF1CCEC2-2006-445C-6E91-FA8187497F48}"/>
              </a:ext>
            </a:extLst>
          </p:cNvPr>
          <p:cNvCxnSpPr>
            <a:cxnSpLocks/>
          </p:cNvCxnSpPr>
          <p:nvPr/>
        </p:nvCxnSpPr>
        <p:spPr>
          <a:xfrm flipV="1">
            <a:off x="7956913" y="2416585"/>
            <a:ext cx="0" cy="275674"/>
          </a:xfrm>
          <a:prstGeom prst="line">
            <a:avLst/>
          </a:prstGeom>
          <a:ln>
            <a:prstDash val="sys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3940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6C7119-5576-6874-A8CE-0B80742FF328}"/>
              </a:ext>
            </a:extLst>
          </p:cNvPr>
          <p:cNvSpPr txBox="1"/>
          <p:nvPr/>
        </p:nvSpPr>
        <p:spPr>
          <a:xfrm>
            <a:off x="1143413" y="809153"/>
            <a:ext cx="9646507" cy="769441"/>
          </a:xfrm>
          <a:prstGeom prst="rect">
            <a:avLst/>
          </a:prstGeom>
          <a:noFill/>
        </p:spPr>
        <p:txBody>
          <a:bodyPr wrap="square" rtlCol="0">
            <a:spAutoFit/>
          </a:bodyPr>
          <a:lstStyle/>
          <a:p>
            <a:r>
              <a:rPr lang="en-US" sz="4400" b="1" dirty="0"/>
              <a:t>2025 ProAdvisor Awards</a:t>
            </a:r>
          </a:p>
        </p:txBody>
      </p:sp>
      <p:pic>
        <p:nvPicPr>
          <p:cNvPr id="3" name="Picture 2">
            <a:extLst>
              <a:ext uri="{FF2B5EF4-FFF2-40B4-BE49-F238E27FC236}">
                <a16:creationId xmlns:a16="http://schemas.microsoft.com/office/drawing/2014/main" id="{8EE1D0C6-B083-7882-AEDC-CBF3E6E306B0}"/>
              </a:ext>
            </a:extLst>
          </p:cNvPr>
          <p:cNvPicPr>
            <a:picLocks noChangeAspect="1"/>
          </p:cNvPicPr>
          <p:nvPr/>
        </p:nvPicPr>
        <p:blipFill>
          <a:blip r:embed="rId5"/>
          <a:stretch>
            <a:fillRect/>
          </a:stretch>
        </p:blipFill>
        <p:spPr>
          <a:xfrm>
            <a:off x="301751" y="1923253"/>
            <a:ext cx="5828281" cy="4194412"/>
          </a:xfrm>
          <a:prstGeom prst="rect">
            <a:avLst/>
          </a:prstGeom>
        </p:spPr>
      </p:pic>
      <p:pic>
        <p:nvPicPr>
          <p:cNvPr id="6" name="Picture 5">
            <a:extLst>
              <a:ext uri="{FF2B5EF4-FFF2-40B4-BE49-F238E27FC236}">
                <a16:creationId xmlns:a16="http://schemas.microsoft.com/office/drawing/2014/main" id="{BAC3EDF3-4C93-5089-DDDB-DD12277CF03A}"/>
              </a:ext>
            </a:extLst>
          </p:cNvPr>
          <p:cNvPicPr>
            <a:picLocks noChangeAspect="1"/>
          </p:cNvPicPr>
          <p:nvPr/>
        </p:nvPicPr>
        <p:blipFill>
          <a:blip r:embed="rId6"/>
          <a:stretch>
            <a:fillRect/>
          </a:stretch>
        </p:blipFill>
        <p:spPr>
          <a:xfrm>
            <a:off x="6236904" y="1923253"/>
            <a:ext cx="5584420" cy="4194412"/>
          </a:xfrm>
          <a:prstGeom prst="rect">
            <a:avLst/>
          </a:prstGeom>
        </p:spPr>
      </p:pic>
      <p:cxnSp>
        <p:nvCxnSpPr>
          <p:cNvPr id="10" name="Straight Connector 9">
            <a:extLst>
              <a:ext uri="{FF2B5EF4-FFF2-40B4-BE49-F238E27FC236}">
                <a16:creationId xmlns:a16="http://schemas.microsoft.com/office/drawing/2014/main" id="{0D5FF9AD-595C-9C9A-A81A-EF596D2EF11E}"/>
              </a:ext>
            </a:extLst>
          </p:cNvPr>
          <p:cNvCxnSpPr>
            <a:cxnSpLocks/>
          </p:cNvCxnSpPr>
          <p:nvPr/>
        </p:nvCxnSpPr>
        <p:spPr>
          <a:xfrm>
            <a:off x="9100296" y="2494429"/>
            <a:ext cx="0" cy="64793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823A05A-0614-AF12-428A-D9F8BFA211B5}"/>
              </a:ext>
            </a:extLst>
          </p:cNvPr>
          <p:cNvCxnSpPr>
            <a:cxnSpLocks/>
          </p:cNvCxnSpPr>
          <p:nvPr/>
        </p:nvCxnSpPr>
        <p:spPr>
          <a:xfrm>
            <a:off x="3017743" y="2494429"/>
            <a:ext cx="0" cy="647933"/>
          </a:xfrm>
          <a:prstGeom prst="line">
            <a:avLst/>
          </a:prstGeom>
          <a:ln>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9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blue text&#10;&#10;Description automatically generated">
            <a:extLst>
              <a:ext uri="{FF2B5EF4-FFF2-40B4-BE49-F238E27FC236}">
                <a16:creationId xmlns:a16="http://schemas.microsoft.com/office/drawing/2014/main" id="{1EBF1CA9-64B2-BC06-4DEC-2D7E8F908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454" y="5466229"/>
            <a:ext cx="2954694" cy="827314"/>
          </a:xfrm>
          <a:prstGeom prst="rect">
            <a:avLst/>
          </a:prstGeom>
        </p:spPr>
      </p:pic>
      <p:pic>
        <p:nvPicPr>
          <p:cNvPr id="5" name="Picture 4" descr="A black background with blue and grey text&#10;&#10;Description automatically generated">
            <a:extLst>
              <a:ext uri="{FF2B5EF4-FFF2-40B4-BE49-F238E27FC236}">
                <a16:creationId xmlns:a16="http://schemas.microsoft.com/office/drawing/2014/main" id="{5458C26E-EB09-EC81-EEDC-31293DB4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6708" y="5466229"/>
            <a:ext cx="2694149" cy="1041467"/>
          </a:xfrm>
          <a:prstGeom prst="rect">
            <a:avLst/>
          </a:prstGeom>
        </p:spPr>
      </p:pic>
      <p:sp>
        <p:nvSpPr>
          <p:cNvPr id="7" name="TextBox 6">
            <a:extLst>
              <a:ext uri="{FF2B5EF4-FFF2-40B4-BE49-F238E27FC236}">
                <a16:creationId xmlns:a16="http://schemas.microsoft.com/office/drawing/2014/main" id="{BC583A44-A6D2-0D64-80AB-729905B8ACB7}"/>
              </a:ext>
            </a:extLst>
          </p:cNvPr>
          <p:cNvSpPr txBox="1"/>
          <p:nvPr/>
        </p:nvSpPr>
        <p:spPr>
          <a:xfrm>
            <a:off x="1287852" y="5802296"/>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pic>
        <p:nvPicPr>
          <p:cNvPr id="1028" name="Picture 4">
            <a:extLst>
              <a:ext uri="{FF2B5EF4-FFF2-40B4-BE49-F238E27FC236}">
                <a16:creationId xmlns:a16="http://schemas.microsoft.com/office/drawing/2014/main" id="{9164B752-1694-DF7E-70A2-317169691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826" y="762000"/>
            <a:ext cx="2464174" cy="9390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6C7119-5576-6874-A8CE-0B80742FF328}"/>
              </a:ext>
            </a:extLst>
          </p:cNvPr>
          <p:cNvSpPr txBox="1"/>
          <p:nvPr/>
        </p:nvSpPr>
        <p:spPr>
          <a:xfrm>
            <a:off x="833718" y="658081"/>
            <a:ext cx="9646507" cy="769441"/>
          </a:xfrm>
          <a:prstGeom prst="rect">
            <a:avLst/>
          </a:prstGeom>
          <a:noFill/>
        </p:spPr>
        <p:txBody>
          <a:bodyPr wrap="square" rtlCol="0">
            <a:spAutoFit/>
          </a:bodyPr>
          <a:lstStyle/>
          <a:p>
            <a:r>
              <a:rPr lang="en-US" sz="4400" b="1" dirty="0"/>
              <a:t>2025 ProAdvisor Awards</a:t>
            </a:r>
          </a:p>
        </p:txBody>
      </p:sp>
      <p:sp>
        <p:nvSpPr>
          <p:cNvPr id="2" name="TextBox 1">
            <a:extLst>
              <a:ext uri="{FF2B5EF4-FFF2-40B4-BE49-F238E27FC236}">
                <a16:creationId xmlns:a16="http://schemas.microsoft.com/office/drawing/2014/main" id="{D626B261-8DD9-2749-6F6F-6154A1096FF9}"/>
              </a:ext>
            </a:extLst>
          </p:cNvPr>
          <p:cNvSpPr txBox="1"/>
          <p:nvPr/>
        </p:nvSpPr>
        <p:spPr>
          <a:xfrm>
            <a:off x="833718" y="1552493"/>
            <a:ext cx="10502153" cy="4647426"/>
          </a:xfrm>
          <a:prstGeom prst="rect">
            <a:avLst/>
          </a:prstGeom>
          <a:noFill/>
        </p:spPr>
        <p:txBody>
          <a:bodyPr wrap="square" rtlCol="0">
            <a:spAutoFit/>
          </a:bodyPr>
          <a:lstStyle/>
          <a:p>
            <a:r>
              <a:rPr lang="en-US" sz="2600" b="1" dirty="0"/>
              <a:t>Professional Stature </a:t>
            </a:r>
            <a:r>
              <a:rPr lang="en-US" sz="2600" dirty="0"/>
              <a:t>– Education, Prof </a:t>
            </a:r>
            <a:r>
              <a:rPr lang="en-US" sz="2600"/>
              <a:t>Credentials and Participation</a:t>
            </a:r>
            <a:endParaRPr lang="en-US" sz="2600" dirty="0"/>
          </a:p>
          <a:p>
            <a:r>
              <a:rPr lang="en-US" sz="2600" b="1" dirty="0"/>
              <a:t>Practice Performance </a:t>
            </a:r>
            <a:r>
              <a:rPr lang="en-US" sz="2600" dirty="0"/>
              <a:t>– Know Your clients, your clients and your clients</a:t>
            </a:r>
          </a:p>
          <a:p>
            <a:r>
              <a:rPr lang="en-US" sz="2600" b="1" dirty="0"/>
              <a:t>Training</a:t>
            </a:r>
            <a:r>
              <a:rPr lang="en-US" sz="2600" dirty="0"/>
              <a:t> – take all you can find, train and write on what you learn</a:t>
            </a:r>
          </a:p>
          <a:p>
            <a:r>
              <a:rPr lang="en-US" sz="2600" b="1" dirty="0"/>
              <a:t>Certifications</a:t>
            </a:r>
            <a:r>
              <a:rPr lang="en-US" sz="2600" dirty="0"/>
              <a:t> – “Earn a wide-range of Certifications”</a:t>
            </a:r>
          </a:p>
          <a:p>
            <a:r>
              <a:rPr lang="en-US" sz="2600" b="1" dirty="0"/>
              <a:t>Ecosystem Engagement </a:t>
            </a:r>
            <a:r>
              <a:rPr lang="en-US" sz="2600" dirty="0"/>
              <a:t>– Become an expert in ‘one’ or MORE products</a:t>
            </a:r>
          </a:p>
          <a:p>
            <a:endParaRPr lang="en-US" dirty="0"/>
          </a:p>
          <a:p>
            <a:r>
              <a:rPr lang="en-US" sz="2600" b="1" i="1" dirty="0"/>
              <a:t>“Be sure to count, track and report on everything you do during the year”… </a:t>
            </a:r>
            <a:r>
              <a:rPr lang="en-US" sz="2600" dirty="0"/>
              <a:t>CPEs are great, but so are hours for things that don’t generate CPEs. Find the place(s) to report ‘it all’ in your application form… we can’t count it if you don’t tell us about it!!!</a:t>
            </a:r>
          </a:p>
          <a:p>
            <a:pPr marL="342900" indent="-342900">
              <a:buAutoNum type="alphaUcParenR"/>
            </a:pPr>
            <a:endParaRPr lang="en-US" dirty="0"/>
          </a:p>
          <a:p>
            <a:pPr marL="342900" indent="-342900">
              <a:buAutoNum type="alphaUcParenR"/>
            </a:pPr>
            <a:endParaRPr lang="en-US" dirty="0"/>
          </a:p>
        </p:txBody>
      </p:sp>
    </p:spTree>
    <p:extLst>
      <p:ext uri="{BB962C8B-B14F-4D97-AF65-F5344CB8AC3E}">
        <p14:creationId xmlns:p14="http://schemas.microsoft.com/office/powerpoint/2010/main" val="25001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B16F-B97B-0956-6848-0DBC391C11A9}"/>
              </a:ext>
            </a:extLst>
          </p:cNvPr>
          <p:cNvSpPr>
            <a:spLocks noGrp="1"/>
          </p:cNvSpPr>
          <p:nvPr>
            <p:ph type="title"/>
          </p:nvPr>
        </p:nvSpPr>
        <p:spPr>
          <a:xfrm>
            <a:off x="23446" y="303067"/>
            <a:ext cx="12192000" cy="1325563"/>
          </a:xfrm>
        </p:spPr>
        <p:txBody>
          <a:bodyPr>
            <a:normAutofit/>
          </a:bodyPr>
          <a:lstStyle/>
          <a:p>
            <a:pPr algn="ctr"/>
            <a:r>
              <a:rPr lang="en-US" b="1" i="1" dirty="0"/>
              <a:t>What ‘category’ of ProAdvisor Are YOU?</a:t>
            </a:r>
            <a:endParaRPr lang="en-US" b="1" dirty="0"/>
          </a:p>
        </p:txBody>
      </p:sp>
      <p:pic>
        <p:nvPicPr>
          <p:cNvPr id="5" name="Picture 4" descr="A screenshot of a computer&#10;&#10;Description automatically generated">
            <a:extLst>
              <a:ext uri="{FF2B5EF4-FFF2-40B4-BE49-F238E27FC236}">
                <a16:creationId xmlns:a16="http://schemas.microsoft.com/office/drawing/2014/main" id="{89872CAF-BD87-07A7-1397-3FD1FA0E3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468" y="1417638"/>
            <a:ext cx="5767754" cy="5137295"/>
          </a:xfrm>
          <a:prstGeom prst="rect">
            <a:avLst/>
          </a:prstGeom>
        </p:spPr>
      </p:pic>
      <p:sp>
        <p:nvSpPr>
          <p:cNvPr id="7" name="TextBox 6">
            <a:extLst>
              <a:ext uri="{FF2B5EF4-FFF2-40B4-BE49-F238E27FC236}">
                <a16:creationId xmlns:a16="http://schemas.microsoft.com/office/drawing/2014/main" id="{2052DBAA-B13E-2E6B-E039-29D7CBBB4842}"/>
              </a:ext>
            </a:extLst>
          </p:cNvPr>
          <p:cNvSpPr txBox="1"/>
          <p:nvPr/>
        </p:nvSpPr>
        <p:spPr>
          <a:xfrm>
            <a:off x="450166" y="1575580"/>
            <a:ext cx="2218556" cy="3970318"/>
          </a:xfrm>
          <a:prstGeom prst="rect">
            <a:avLst/>
          </a:prstGeom>
          <a:noFill/>
        </p:spPr>
        <p:txBody>
          <a:bodyPr wrap="none" rtlCol="0">
            <a:spAutoFit/>
          </a:bodyPr>
          <a:lstStyle/>
          <a:p>
            <a:r>
              <a:rPr lang="en-US" dirty="0"/>
              <a:t>General Practioner</a:t>
            </a:r>
          </a:p>
          <a:p>
            <a:r>
              <a:rPr lang="en-US" dirty="0"/>
              <a:t>in QBO or QBD?</a:t>
            </a:r>
          </a:p>
          <a:p>
            <a:endParaRPr lang="en-US" dirty="0"/>
          </a:p>
          <a:p>
            <a:r>
              <a:rPr lang="en-US" dirty="0"/>
              <a:t>How about the ‘big</a:t>
            </a:r>
          </a:p>
          <a:p>
            <a:r>
              <a:rPr lang="en-US" dirty="0"/>
              <a:t>boys’: QBO-Advanced</a:t>
            </a:r>
          </a:p>
          <a:p>
            <a:r>
              <a:rPr lang="en-US" dirty="0"/>
              <a:t>or QBD-Enterprise?</a:t>
            </a:r>
          </a:p>
          <a:p>
            <a:endParaRPr lang="en-US" dirty="0"/>
          </a:p>
          <a:p>
            <a:r>
              <a:rPr lang="en-US" dirty="0"/>
              <a:t>Solution integrator:</a:t>
            </a:r>
          </a:p>
          <a:p>
            <a:r>
              <a:rPr lang="en-US" dirty="0"/>
              <a:t>QBO Apps or</a:t>
            </a:r>
          </a:p>
          <a:p>
            <a:r>
              <a:rPr lang="en-US" dirty="0"/>
              <a:t>QBD 3P Products?</a:t>
            </a:r>
          </a:p>
          <a:p>
            <a:endParaRPr lang="en-US" dirty="0"/>
          </a:p>
          <a:p>
            <a:r>
              <a:rPr lang="en-US" dirty="0"/>
              <a:t>Are you a ‘newbie’:</a:t>
            </a:r>
          </a:p>
          <a:p>
            <a:r>
              <a:rPr lang="en-US" dirty="0"/>
              <a:t>Up-n-Comer is for 7 </a:t>
            </a:r>
          </a:p>
          <a:p>
            <a:r>
              <a:rPr lang="en-US" dirty="0"/>
              <a:t>years or less as QBPA</a:t>
            </a:r>
          </a:p>
        </p:txBody>
      </p:sp>
      <p:sp>
        <p:nvSpPr>
          <p:cNvPr id="9" name="TextBox 8">
            <a:extLst>
              <a:ext uri="{FF2B5EF4-FFF2-40B4-BE49-F238E27FC236}">
                <a16:creationId xmlns:a16="http://schemas.microsoft.com/office/drawing/2014/main" id="{AA5D206F-0E2C-10EC-803E-D70150D4FEAA}"/>
              </a:ext>
            </a:extLst>
          </p:cNvPr>
          <p:cNvSpPr txBox="1"/>
          <p:nvPr/>
        </p:nvSpPr>
        <p:spPr>
          <a:xfrm>
            <a:off x="9423009" y="1575580"/>
            <a:ext cx="2410596" cy="4493538"/>
          </a:xfrm>
          <a:prstGeom prst="rect">
            <a:avLst/>
          </a:prstGeom>
          <a:noFill/>
        </p:spPr>
        <p:txBody>
          <a:bodyPr wrap="none" rtlCol="0">
            <a:spAutoFit/>
          </a:bodyPr>
          <a:lstStyle/>
          <a:p>
            <a:r>
              <a:rPr lang="en-US" dirty="0"/>
              <a:t>Do you specialize:</a:t>
            </a:r>
          </a:p>
          <a:p>
            <a:r>
              <a:rPr lang="en-US" dirty="0"/>
              <a:t>   Have a Niche?</a:t>
            </a:r>
          </a:p>
          <a:p>
            <a:r>
              <a:rPr lang="en-US" dirty="0"/>
              <a:t>    Payroll &amp; HR?</a:t>
            </a:r>
          </a:p>
          <a:p>
            <a:r>
              <a:rPr lang="en-US" dirty="0"/>
              <a:t>    Tax Prep &amp; Consult?</a:t>
            </a:r>
          </a:p>
          <a:p>
            <a:endParaRPr lang="en-US" sz="1400" dirty="0"/>
          </a:p>
          <a:p>
            <a:r>
              <a:rPr lang="en-US" dirty="0"/>
              <a:t>Do you have a CAAS – </a:t>
            </a:r>
          </a:p>
          <a:p>
            <a:r>
              <a:rPr lang="en-US" dirty="0"/>
              <a:t>Business Outsourcing</a:t>
            </a:r>
          </a:p>
          <a:p>
            <a:r>
              <a:rPr lang="en-US" dirty="0"/>
              <a:t>Practice with/without</a:t>
            </a:r>
          </a:p>
          <a:p>
            <a:r>
              <a:rPr lang="en-US" dirty="0"/>
              <a:t>Specialization?</a:t>
            </a:r>
          </a:p>
          <a:p>
            <a:endParaRPr lang="en-US" sz="1400" dirty="0"/>
          </a:p>
          <a:p>
            <a:r>
              <a:rPr lang="en-US" dirty="0"/>
              <a:t>You might be an QB</a:t>
            </a:r>
          </a:p>
          <a:p>
            <a:r>
              <a:rPr lang="en-US" dirty="0"/>
              <a:t>Educator and not even</a:t>
            </a:r>
          </a:p>
          <a:p>
            <a:r>
              <a:rPr lang="en-US" dirty="0"/>
              <a:t>know it?</a:t>
            </a:r>
          </a:p>
          <a:p>
            <a:endParaRPr lang="en-US" sz="1400" dirty="0"/>
          </a:p>
          <a:p>
            <a:r>
              <a:rPr lang="en-US" dirty="0"/>
              <a:t>Is Social Media ‘Your</a:t>
            </a:r>
          </a:p>
          <a:p>
            <a:r>
              <a:rPr lang="en-US" dirty="0"/>
              <a:t>Thang’? </a:t>
            </a:r>
          </a:p>
        </p:txBody>
      </p:sp>
      <p:pic>
        <p:nvPicPr>
          <p:cNvPr id="3" name="Picture 2" descr="A black and blue text&#10;&#10;Description automatically generated">
            <a:extLst>
              <a:ext uri="{FF2B5EF4-FFF2-40B4-BE49-F238E27FC236}">
                <a16:creationId xmlns:a16="http://schemas.microsoft.com/office/drawing/2014/main" id="{256CE573-3C7E-939A-74CD-9B4457BE9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968" y="5985137"/>
            <a:ext cx="2034987" cy="569796"/>
          </a:xfrm>
          <a:prstGeom prst="rect">
            <a:avLst/>
          </a:prstGeom>
        </p:spPr>
      </p:pic>
      <p:sp>
        <p:nvSpPr>
          <p:cNvPr id="4" name="TextBox 3">
            <a:extLst>
              <a:ext uri="{FF2B5EF4-FFF2-40B4-BE49-F238E27FC236}">
                <a16:creationId xmlns:a16="http://schemas.microsoft.com/office/drawing/2014/main" id="{F4B12324-37C7-FEF5-5FBB-A15FFE801612}"/>
              </a:ext>
            </a:extLst>
          </p:cNvPr>
          <p:cNvSpPr txBox="1"/>
          <p:nvPr/>
        </p:nvSpPr>
        <p:spPr>
          <a:xfrm>
            <a:off x="351703" y="6015461"/>
            <a:ext cx="2694149" cy="369332"/>
          </a:xfrm>
          <a:prstGeom prst="rect">
            <a:avLst/>
          </a:prstGeom>
          <a:noFill/>
        </p:spPr>
        <p:txBody>
          <a:bodyPr wrap="square">
            <a:spAutoFit/>
          </a:bodyPr>
          <a:lstStyle/>
          <a:p>
            <a:pPr rtl="0">
              <a:spcBef>
                <a:spcPts val="1200"/>
              </a:spcBef>
              <a:spcAft>
                <a:spcPts val="1200"/>
              </a:spcAft>
            </a:pPr>
            <a:r>
              <a:rPr lang="en-US" sz="1800" b="1" i="0" u="none" strike="noStrike" dirty="0">
                <a:solidFill>
                  <a:srgbClr val="125DA0"/>
                </a:solidFill>
                <a:effectLst/>
                <a:latin typeface="Arial" panose="020B0604020202020204" pitchFamily="34" charset="0"/>
              </a:rPr>
              <a:t>Future Forward 2024</a:t>
            </a:r>
            <a:endParaRPr lang="en-US" dirty="0">
              <a:effectLst/>
            </a:endParaRPr>
          </a:p>
        </p:txBody>
      </p:sp>
    </p:spTree>
    <p:extLst>
      <p:ext uri="{BB962C8B-B14F-4D97-AF65-F5344CB8AC3E}">
        <p14:creationId xmlns:p14="http://schemas.microsoft.com/office/powerpoint/2010/main" val="5350349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97A74E47489F438DFA9E5585A6DE7E" ma:contentTypeVersion="20" ma:contentTypeDescription="Create a new document." ma:contentTypeScope="" ma:versionID="4e693f00aca1bf157a15aa071ac31ae1">
  <xsd:schema xmlns:xsd="http://www.w3.org/2001/XMLSchema" xmlns:xs="http://www.w3.org/2001/XMLSchema" xmlns:p="http://schemas.microsoft.com/office/2006/metadata/properties" xmlns:ns2="84fc76f6-88c3-4c61-8e49-11c7b5828df8" xmlns:ns3="48264be1-498c-4971-a7a3-68efce93cb35" targetNamespace="http://schemas.microsoft.com/office/2006/metadata/properties" ma:root="true" ma:fieldsID="4fe7777db9cb772341ef304f628efaaa" ns2:_="" ns3:_="">
    <xsd:import namespace="84fc76f6-88c3-4c61-8e49-11c7b5828df8"/>
    <xsd:import namespace="48264be1-498c-4971-a7a3-68efce93cb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c76f6-88c3-4c61-8e49-11c7b5828d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41bf39b-d679-4921-a4e8-986e5fe35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264be1-498c-4971-a7a3-68efce93cb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ec4bbb-8c35-4336-809d-7cfe4b4fddc8}" ma:internalName="TaxCatchAll" ma:showField="CatchAllData" ma:web="48264be1-498c-4971-a7a3-68efce93cb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fc76f6-88c3-4c61-8e49-11c7b5828df8">
      <Terms xmlns="http://schemas.microsoft.com/office/infopath/2007/PartnerControls"/>
    </lcf76f155ced4ddcb4097134ff3c332f>
    <TaxCatchAll xmlns="48264be1-498c-4971-a7a3-68efce93cb35" xsi:nil="true"/>
  </documentManagement>
</p:properties>
</file>

<file path=customXml/itemProps1.xml><?xml version="1.0" encoding="utf-8"?>
<ds:datastoreItem xmlns:ds="http://schemas.openxmlformats.org/officeDocument/2006/customXml" ds:itemID="{0991042A-2D4D-4CA0-9212-E160F2F74D74}"/>
</file>

<file path=customXml/itemProps2.xml><?xml version="1.0" encoding="utf-8"?>
<ds:datastoreItem xmlns:ds="http://schemas.openxmlformats.org/officeDocument/2006/customXml" ds:itemID="{B780FF9B-FF00-40E7-9558-235249C69911}"/>
</file>

<file path=customXml/itemProps3.xml><?xml version="1.0" encoding="utf-8"?>
<ds:datastoreItem xmlns:ds="http://schemas.openxmlformats.org/officeDocument/2006/customXml" ds:itemID="{228CB774-7DC8-4791-A515-AC9FE32051BC}"/>
</file>

<file path=docProps/app.xml><?xml version="1.0" encoding="utf-8"?>
<Properties xmlns="http://schemas.openxmlformats.org/officeDocument/2006/extended-properties" xmlns:vt="http://schemas.openxmlformats.org/officeDocument/2006/docPropsVTypes">
  <TotalTime>1089</TotalTime>
  <Words>1570</Words>
  <Application>Microsoft Office PowerPoint</Application>
  <PresentationFormat>Widescreen</PresentationFormat>
  <Paragraphs>176</Paragraphs>
  <Slides>18</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Aptos</vt:lpstr>
      <vt:lpstr>Aptos Display</vt:lpstr>
      <vt:lpstr>Arial</vt:lpstr>
      <vt:lpstr>1_Office Theme</vt:lpstr>
      <vt:lpstr>Simple Light</vt:lpstr>
      <vt:lpstr>“Scoring Your Best” (In the ProAdvisor Awards)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‘category’ of ProAdvisor Are YOU?</vt:lpstr>
      <vt:lpstr>Where Do the Points Come From?</vt:lpstr>
      <vt:lpstr>Examples of Related Questions</vt:lpstr>
      <vt:lpstr>Examples of Related Questions</vt:lpstr>
      <vt:lpstr>Examples of Related Questions</vt:lpstr>
      <vt:lpstr>Examples of Related Questions</vt:lpstr>
      <vt:lpstr>PowerPoint Presentation</vt:lpstr>
      <vt:lpstr>PowerPoint Presentation</vt:lpstr>
      <vt:lpstr>PowerPoint Presentation</vt:lpstr>
      <vt:lpstr>That’s All Folks…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 Murphy</dc:creator>
  <cp:lastModifiedBy>William Murphy</cp:lastModifiedBy>
  <cp:revision>6</cp:revision>
  <dcterms:created xsi:type="dcterms:W3CDTF">2024-09-15T12:03:24Z</dcterms:created>
  <dcterms:modified xsi:type="dcterms:W3CDTF">2024-09-22T19:03:22Z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0x0101009A97A74E47489F438DFA9E5585A6DE7E</vt:lpwstr>
  </property>
</Properties>
</file>