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72" r:id="rId3"/>
    <p:sldId id="257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71" r:id="rId13"/>
    <p:sldId id="269" r:id="rId14"/>
    <p:sldId id="262" r:id="rId15"/>
    <p:sldId id="263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CFA06-10F7-4F1E-8858-445073C55107}" v="100" dt="2024-09-25T15:26:43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9e7ecb1c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9e7ecb1c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199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9e7ecb1c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9e7ecb1c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00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9e7ecb1c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9e7ecb1c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31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9e7ecb1c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9e7ecb1c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9e7ecb1c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29e7ecb1c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9e7ecb1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9e7ecb1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9e7ecb1c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9e7ecb1c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9e7ecb1c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9e7ecb1c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9e7ecb1c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9e7ecb1c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9e7ecb1c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9e7ecb1c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116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9e7ecb1c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9e7ecb1c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553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9e7ecb1c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9e7ecb1c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286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9e7ecb1c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9e7ecb1c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88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338500"/>
            <a:ext cx="8520600" cy="8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 AI Driven Tax Season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966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Christine Gervais</a:t>
            </a: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29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Top AI Tools for Tax Efficiency</a:t>
            </a:r>
            <a:endParaRPr dirty="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125" y="4625050"/>
            <a:ext cx="2962349" cy="3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11700" y="461538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125DA0"/>
                </a:solidFill>
              </a:rPr>
              <a:t>Future Forward 2024</a:t>
            </a:r>
            <a:endParaRPr b="1">
              <a:solidFill>
                <a:srgbClr val="125DA0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999588" y="-124500"/>
            <a:ext cx="577075" cy="17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;p17">
            <a:extLst>
              <a:ext uri="{FF2B5EF4-FFF2-40B4-BE49-F238E27FC236}">
                <a16:creationId xmlns:a16="http://schemas.microsoft.com/office/drawing/2014/main" id="{82E27D36-34A8-6118-E256-2FF36715C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082947"/>
            <a:ext cx="8686800" cy="3471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400" dirty="0"/>
              <a:t>Drake Tax Software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AI-enhanced data entry and error checking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400" dirty="0"/>
              <a:t>TaxDome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AI can automatically rename and organize documents and generate reports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400" dirty="0" err="1"/>
              <a:t>Gruntworx</a:t>
            </a:r>
            <a:endParaRPr lang="en-US" sz="1400" dirty="0"/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Automate data entry from scanned documents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400" dirty="0"/>
              <a:t>Avalara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 AI-powered sales taxes</a:t>
            </a:r>
          </a:p>
        </p:txBody>
      </p:sp>
      <p:pic>
        <p:nvPicPr>
          <p:cNvPr id="7170" name="Picture 2" descr="5 Types Of Artificial Intelligence Tools That Can Speed-Rocket Your Business">
            <a:extLst>
              <a:ext uri="{FF2B5EF4-FFF2-40B4-BE49-F238E27FC236}">
                <a16:creationId xmlns:a16="http://schemas.microsoft.com/office/drawing/2014/main" id="{2EE43ACD-F015-1094-8831-20B765E29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88" y="3050579"/>
            <a:ext cx="2515802" cy="139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81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Top AI Tools for Tax Efficiency</a:t>
            </a:r>
            <a:endParaRPr dirty="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125" y="4625050"/>
            <a:ext cx="2962349" cy="3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11700" y="461538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125DA0"/>
                </a:solidFill>
              </a:rPr>
              <a:t>Future Forward 2024</a:t>
            </a:r>
            <a:endParaRPr b="1">
              <a:solidFill>
                <a:srgbClr val="125DA0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999588" y="-124500"/>
            <a:ext cx="577075" cy="17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;p17">
            <a:extLst>
              <a:ext uri="{FF2B5EF4-FFF2-40B4-BE49-F238E27FC236}">
                <a16:creationId xmlns:a16="http://schemas.microsoft.com/office/drawing/2014/main" id="{82E27D36-34A8-6118-E256-2FF36715C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686800" cy="3471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400" dirty="0" err="1"/>
              <a:t>TaxFyle</a:t>
            </a:r>
            <a:endParaRPr lang="en-US" sz="1400" dirty="0"/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 AI-assisted outsourced tax preparation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400" dirty="0"/>
              <a:t>Canopy 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Practice management and tax resolution software powered by AI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400" dirty="0"/>
              <a:t>Calendly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AI driven scheduling software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400" dirty="0"/>
              <a:t>Stanford Tax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AI powered tax organizers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400" dirty="0" err="1"/>
              <a:t>FlyFin</a:t>
            </a:r>
            <a:r>
              <a:rPr lang="en-US" sz="1400" dirty="0"/>
              <a:t> AI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 AI-powered tax preparation for self-employed individuals and small business owners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endParaRPr lang="en-US" dirty="0"/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3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Top AI Tools for Tax Efficiency</a:t>
            </a:r>
            <a:endParaRPr dirty="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125" y="4625050"/>
            <a:ext cx="2962349" cy="3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11700" y="461538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125DA0"/>
                </a:solidFill>
              </a:rPr>
              <a:t>Future Forward 2024</a:t>
            </a:r>
            <a:endParaRPr b="1">
              <a:solidFill>
                <a:srgbClr val="125DA0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999588" y="-124500"/>
            <a:ext cx="577075" cy="17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;p17">
            <a:extLst>
              <a:ext uri="{FF2B5EF4-FFF2-40B4-BE49-F238E27FC236}">
                <a16:creationId xmlns:a16="http://schemas.microsoft.com/office/drawing/2014/main" id="{82E27D36-34A8-6118-E256-2FF36715C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686800" cy="3471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400" dirty="0"/>
              <a:t>ChatGPT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 AI-assisted client communications and brainstorming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400" dirty="0"/>
              <a:t>Fireflies.ai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dirty="0" err="1"/>
              <a:t>Notetakes</a:t>
            </a:r>
            <a:r>
              <a:rPr lang="en-US" dirty="0"/>
              <a:t> and AI-driven transcript tool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400" dirty="0"/>
              <a:t>Grammarly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AI powered writing assistant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400" dirty="0"/>
              <a:t>Trello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Project management and automated task management</a:t>
            </a:r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dirty="0"/>
          </a:p>
        </p:txBody>
      </p:sp>
      <p:pic>
        <p:nvPicPr>
          <p:cNvPr id="9220" name="Picture 4" descr="AI tools for financial advisors are already here | Investment Executive">
            <a:extLst>
              <a:ext uri="{FF2B5EF4-FFF2-40B4-BE49-F238E27FC236}">
                <a16:creationId xmlns:a16="http://schemas.microsoft.com/office/drawing/2014/main" id="{433A61F2-F13C-EF6A-CAF9-982B16E07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81" y="1725674"/>
            <a:ext cx="2539234" cy="190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756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25939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Future Trends</a:t>
            </a:r>
            <a:endParaRPr dirty="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125" y="4625050"/>
            <a:ext cx="2962349" cy="3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11700" y="461538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125DA0"/>
                </a:solidFill>
              </a:rPr>
              <a:t>Future Forward 2024</a:t>
            </a:r>
            <a:endParaRPr b="1">
              <a:solidFill>
                <a:srgbClr val="125DA0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999588" y="-124500"/>
            <a:ext cx="577075" cy="17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;p17">
            <a:extLst>
              <a:ext uri="{FF2B5EF4-FFF2-40B4-BE49-F238E27FC236}">
                <a16:creationId xmlns:a16="http://schemas.microsoft.com/office/drawing/2014/main" id="{82E27D36-34A8-6118-E256-2FF36715C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835952"/>
            <a:ext cx="8686800" cy="3471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000" dirty="0"/>
              <a:t>Interactive Tax Consultations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sz="1000" dirty="0"/>
              <a:t>Augmented reality models of complex tax scenarios for an enhanced planning experience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000" dirty="0"/>
              <a:t>Natural language process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sz="1000" dirty="0"/>
              <a:t>AI systems can understand and respond in real time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000" dirty="0"/>
              <a:t>Blockchain integration 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sz="1000" dirty="0"/>
              <a:t>Transparent audit trails and enhanced documentation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000" dirty="0"/>
              <a:t>AI driven continuous compliance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sz="1000" dirty="0"/>
              <a:t>Monitor financial reporting and trends in real time instead of period end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000" dirty="0"/>
              <a:t>AI powered enhanced fraud detection and risk assessment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sz="1000" dirty="0"/>
              <a:t>Enhanced algorithms for fraud detection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</a:pPr>
            <a:r>
              <a:rPr lang="en-US" sz="1000" dirty="0"/>
              <a:t>Predictive analytics and proactive tax planning 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r>
              <a:rPr lang="en-US" sz="1000" dirty="0"/>
              <a:t>Increased use of historical data, market trends and regulatory changes to predict tax implications 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</a:pPr>
            <a:endParaRPr lang="en-US" sz="1000" dirty="0"/>
          </a:p>
        </p:txBody>
      </p:sp>
      <p:pic>
        <p:nvPicPr>
          <p:cNvPr id="8198" name="Picture 6" descr="The 10 Most Important AI Trends For 2024 Everyone Must Be Ready For Now">
            <a:extLst>
              <a:ext uri="{FF2B5EF4-FFF2-40B4-BE49-F238E27FC236}">
                <a16:creationId xmlns:a16="http://schemas.microsoft.com/office/drawing/2014/main" id="{D0AA2E7A-6A50-BA85-F389-52546187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54" y="1854046"/>
            <a:ext cx="3229246" cy="181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christine@cultivateconsulting.co</a:t>
            </a:r>
            <a:endParaRPr dirty="0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125" y="4625050"/>
            <a:ext cx="2962349" cy="3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311700" y="461538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125DA0"/>
                </a:solidFill>
              </a:rPr>
              <a:t>Future Forward 2024</a:t>
            </a:r>
            <a:endParaRPr b="1">
              <a:solidFill>
                <a:srgbClr val="125DA0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999588" y="-124500"/>
            <a:ext cx="577075" cy="17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7075" y="0"/>
            <a:ext cx="3826924" cy="38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249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us for App Academy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125" y="4625050"/>
            <a:ext cx="2962349" cy="3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311700" y="461538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125DA0"/>
                </a:solidFill>
              </a:rPr>
              <a:t>Future Forward 2024</a:t>
            </a:r>
            <a:endParaRPr b="1">
              <a:solidFill>
                <a:srgbClr val="125DA0"/>
              </a:solidFill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999588" y="-317675"/>
            <a:ext cx="577075" cy="17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1746297" y="3695295"/>
            <a:ext cx="577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1F1F1F"/>
                </a:solidFill>
              </a:rPr>
              <a:t>Join us for a FREE webinar on </a:t>
            </a:r>
            <a:r>
              <a:rPr lang="en" sz="1600" b="1" dirty="0">
                <a:solidFill>
                  <a:srgbClr val="1F1F1F"/>
                </a:solidFill>
              </a:rPr>
              <a:t>October 2nd at 1:00 ET</a:t>
            </a:r>
            <a:r>
              <a:rPr lang="en" sz="1600" dirty="0">
                <a:solidFill>
                  <a:srgbClr val="1F1F1F"/>
                </a:solidFill>
              </a:rPr>
              <a:t> and unlock the power of app integrations to transform your practice.</a:t>
            </a:r>
            <a:endParaRPr sz="1600" dirty="0">
              <a:solidFill>
                <a:srgbClr val="1F1F1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1B548-BBD7-1A53-D3D8-62F3A9D7BD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09" t="11487" r="52782" b="4849"/>
          <a:stretch/>
        </p:blipFill>
        <p:spPr>
          <a:xfrm>
            <a:off x="1708894" y="741122"/>
            <a:ext cx="5651405" cy="30354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843D93C0-2C55-F172-DD32-FB2FB34C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662"/>
            <a:ext cx="9654445" cy="47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1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125" y="4625050"/>
            <a:ext cx="2962349" cy="3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11700" y="461538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125DA0"/>
                </a:solidFill>
              </a:rPr>
              <a:t>Future Forward 2024</a:t>
            </a:r>
            <a:endParaRPr b="1">
              <a:solidFill>
                <a:srgbClr val="125DA0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999588" y="-124500"/>
            <a:ext cx="577075" cy="17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4E599366-0488-BAD0-3E0B-F092DAC47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20" y="1193542"/>
            <a:ext cx="3114460" cy="27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C8B796A-E9FB-A8BA-7D40-23695464E5A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42520" y="701751"/>
            <a:ext cx="6766343" cy="373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Introduction: AI in Tax Practice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Identifying AI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Ready Areas in Your Practice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Implementing AI Responsibly and Securely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Practical Steps for AI Integration 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Top AI Tools for Tax Efficiency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Future Trends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Q&amp;A Session </a:t>
            </a:r>
          </a:p>
        </p:txBody>
      </p:sp>
      <p:pic>
        <p:nvPicPr>
          <p:cNvPr id="1032" name="Picture 8" descr="EU AI Act: first regulation on artificial intelligence | Topics | European  Parliament">
            <a:extLst>
              <a:ext uri="{FF2B5EF4-FFF2-40B4-BE49-F238E27FC236}">
                <a16:creationId xmlns:a16="http://schemas.microsoft.com/office/drawing/2014/main" id="{FF51455C-0AB2-6BE1-76D7-1BECA94B3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5"/>
          <a:stretch/>
        </p:blipFill>
        <p:spPr bwMode="auto">
          <a:xfrm>
            <a:off x="5548220" y="1514556"/>
            <a:ext cx="3293254" cy="211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Changing Landscape of Tax Preparation</a:t>
            </a:r>
            <a:endParaRPr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4032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>
              <a:spcAft>
                <a:spcPts val="1200"/>
              </a:spcAft>
            </a:pPr>
            <a:r>
              <a:rPr lang="en-US" dirty="0"/>
              <a:t>Increasing complexity of tax regulations 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Growing client expectations for speed and accuracy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Rise of remote work and digital-first practices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Emergence of new technologies and data sources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Competitive pressures to improve efficiency and reduce costs</a:t>
            </a:r>
            <a:endParaRPr dirty="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125" y="4625050"/>
            <a:ext cx="2962349" cy="3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311700" y="461538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125DA0"/>
                </a:solidFill>
              </a:rPr>
              <a:t>Future Forward 2024</a:t>
            </a:r>
            <a:endParaRPr b="1">
              <a:solidFill>
                <a:srgbClr val="125DA0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999588" y="-124500"/>
            <a:ext cx="577075" cy="17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loud-Based Tax Preparation Software: The Future of Tax Filing">
            <a:extLst>
              <a:ext uri="{FF2B5EF4-FFF2-40B4-BE49-F238E27FC236}">
                <a16:creationId xmlns:a16="http://schemas.microsoft.com/office/drawing/2014/main" id="{4DFB815B-C52A-C720-6EEB-75163D3F9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88" y="1645922"/>
            <a:ext cx="3092886" cy="205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w to Leverage AI in Accounting and Finance?">
            <a:extLst>
              <a:ext uri="{FF2B5EF4-FFF2-40B4-BE49-F238E27FC236}">
                <a16:creationId xmlns:a16="http://schemas.microsoft.com/office/drawing/2014/main" id="{1551BD68-DC47-95B3-35C3-70C30F89D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9"/>
          <a:stretch/>
        </p:blipFill>
        <p:spPr bwMode="auto">
          <a:xfrm>
            <a:off x="6571617" y="2004744"/>
            <a:ext cx="2352377" cy="17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 In Practice</a:t>
            </a:r>
            <a:endParaRPr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>
              <a:spcAft>
                <a:spcPts val="1200"/>
              </a:spcAft>
            </a:pPr>
            <a:r>
              <a:rPr lang="en" dirty="0"/>
              <a:t>AI drive data extraction </a:t>
            </a:r>
          </a:p>
          <a:p>
            <a:pPr marL="285750" indent="-285750">
              <a:spcAft>
                <a:spcPts val="1200"/>
              </a:spcAft>
            </a:pPr>
            <a:r>
              <a:rPr lang="en" dirty="0"/>
              <a:t>Auto-mated error checking and anomaly detection in returns</a:t>
            </a:r>
          </a:p>
          <a:p>
            <a:pPr marL="285750" indent="-285750">
              <a:spcAft>
                <a:spcPts val="1200"/>
              </a:spcAft>
            </a:pPr>
            <a:r>
              <a:rPr lang="en" dirty="0"/>
              <a:t>Real-time calculation and estimate tools for client deliverables</a:t>
            </a:r>
          </a:p>
          <a:p>
            <a:pPr marL="285750" indent="-285750">
              <a:spcAft>
                <a:spcPts val="1200"/>
              </a:spcAft>
            </a:pPr>
            <a:r>
              <a:rPr lang="en" dirty="0"/>
              <a:t>Cloud-based systems for seamless remote teams</a:t>
            </a:r>
          </a:p>
          <a:p>
            <a:pPr marL="285750" indent="-285750">
              <a:spcAft>
                <a:spcPts val="1200"/>
              </a:spcAft>
            </a:pPr>
            <a:r>
              <a:rPr lang="en" dirty="0"/>
              <a:t>Virtual AI-assistant communication 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Process automation for routine tasks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Predictive analytics for better resource allocation and capacity planning</a:t>
            </a:r>
            <a:endParaRPr dirty="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9125" y="4625050"/>
            <a:ext cx="2962349" cy="3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11700" y="461538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125DA0"/>
                </a:solidFill>
              </a:rPr>
              <a:t>Future Forward 2024</a:t>
            </a:r>
            <a:endParaRPr b="1">
              <a:solidFill>
                <a:srgbClr val="125DA0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7999588" y="-124500"/>
            <a:ext cx="577075" cy="17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Identifying AI-Ready Areas in Your Practice</a:t>
            </a:r>
            <a:endParaRPr dirty="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125" y="4625050"/>
            <a:ext cx="2962349" cy="3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11700" y="461538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125DA0"/>
                </a:solidFill>
              </a:rPr>
              <a:t>Future Forward 2024</a:t>
            </a:r>
            <a:endParaRPr b="1">
              <a:solidFill>
                <a:srgbClr val="125DA0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999588" y="-124500"/>
            <a:ext cx="577075" cy="17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;p17">
            <a:extLst>
              <a:ext uri="{FF2B5EF4-FFF2-40B4-BE49-F238E27FC236}">
                <a16:creationId xmlns:a16="http://schemas.microsoft.com/office/drawing/2014/main" id="{82E27D36-34A8-6118-E256-2FF36715C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17725"/>
            <a:ext cx="8686800" cy="3471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n" sz="1400" dirty="0"/>
              <a:t>Data Entry and Document Processing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AI excels at extracting information from various document types (W-2s, 1099s, receipts)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Reduces manual data entry errors and saves significant time</a:t>
            </a:r>
            <a:endParaRPr lang="en" dirty="0"/>
          </a:p>
          <a:p>
            <a:pPr marL="285750" indent="-285750">
              <a:spcAft>
                <a:spcPts val="1200"/>
              </a:spcAft>
            </a:pPr>
            <a:r>
              <a:rPr lang="en-US" sz="1400" dirty="0"/>
              <a:t>Tax Research and Analysis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AI-powered tools can quickly search vast databases of tax codes, regulations, and case law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Provides more comprehensive and up-to-date research results</a:t>
            </a:r>
          </a:p>
          <a:p>
            <a:pPr marL="285750" indent="-285750">
              <a:spcAft>
                <a:spcPts val="1200"/>
              </a:spcAft>
            </a:pPr>
            <a:r>
              <a:rPr lang="en-US" sz="1400" dirty="0"/>
              <a:t>Client Communication and Support</a:t>
            </a:r>
          </a:p>
          <a:p>
            <a:pPr marL="742950" lvl="1" indent="-285750">
              <a:spcAft>
                <a:spcPts val="1200"/>
              </a:spcAft>
            </a:pPr>
            <a:r>
              <a:rPr lang="fr-FR" dirty="0"/>
              <a:t>AI </a:t>
            </a:r>
            <a:r>
              <a:rPr lang="fr-FR" dirty="0" err="1"/>
              <a:t>chatbots</a:t>
            </a:r>
            <a:r>
              <a:rPr lang="fr-FR" dirty="0"/>
              <a:t> can </a:t>
            </a:r>
            <a:r>
              <a:rPr lang="fr-FR" dirty="0" err="1"/>
              <a:t>handle</a:t>
            </a:r>
            <a:r>
              <a:rPr lang="fr-FR" dirty="0"/>
              <a:t> routine client </a:t>
            </a:r>
            <a:r>
              <a:rPr lang="fr-FR" dirty="0" err="1"/>
              <a:t>queries</a:t>
            </a:r>
            <a:r>
              <a:rPr lang="fr-FR" dirty="0"/>
              <a:t> 24/7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Automated appointment scheduling and reminder systems</a:t>
            </a:r>
            <a:endParaRPr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Identifying AI-Ready Areas in Your Practice</a:t>
            </a:r>
            <a:endParaRPr dirty="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125" y="4625050"/>
            <a:ext cx="2962349" cy="3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11700" y="461538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125DA0"/>
                </a:solidFill>
              </a:rPr>
              <a:t>Future Forward 2024</a:t>
            </a:r>
            <a:endParaRPr b="1">
              <a:solidFill>
                <a:srgbClr val="125DA0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999588" y="-124500"/>
            <a:ext cx="577075" cy="17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;p17">
            <a:extLst>
              <a:ext uri="{FF2B5EF4-FFF2-40B4-BE49-F238E27FC236}">
                <a16:creationId xmlns:a16="http://schemas.microsoft.com/office/drawing/2014/main" id="{82E27D36-34A8-6118-E256-2FF36715C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9827" y="1017725"/>
            <a:ext cx="8686800" cy="3471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n-US" sz="1400" dirty="0"/>
              <a:t>Practice Management and Workflow Optimization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AI can optimize staff scheduling and task allocation based on workload and deadlines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Provides real-time analytics on practice performance and efficiency</a:t>
            </a:r>
          </a:p>
          <a:p>
            <a:pPr marL="285750" indent="-285750">
              <a:spcAft>
                <a:spcPts val="1200"/>
              </a:spcAft>
            </a:pPr>
            <a:r>
              <a:rPr lang="en-US" sz="1400" dirty="0"/>
              <a:t>Tax Planning and Advisory Services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AI can analyze historical data and market trends for more accurate tax projections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Enables more personalized and data-driven tax planning advice</a:t>
            </a:r>
          </a:p>
          <a:p>
            <a:pPr marL="285750" indent="-285750">
              <a:spcAft>
                <a:spcPts val="1200"/>
              </a:spcAft>
            </a:pPr>
            <a:r>
              <a:rPr lang="en-US" sz="1400" dirty="0"/>
              <a:t>Compliance and Risk Assessment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AI algorithms can flag potential audit risks or compliance issues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Helps in proactive problem-solving and risk mitigation</a:t>
            </a:r>
          </a:p>
        </p:txBody>
      </p:sp>
    </p:spTree>
    <p:extLst>
      <p:ext uri="{BB962C8B-B14F-4D97-AF65-F5344CB8AC3E}">
        <p14:creationId xmlns:p14="http://schemas.microsoft.com/office/powerpoint/2010/main" val="129838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Implementing AI Responsibly</a:t>
            </a:r>
            <a:endParaRPr dirty="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125" y="4625050"/>
            <a:ext cx="2962349" cy="3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11700" y="461538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125DA0"/>
                </a:solidFill>
              </a:rPr>
              <a:t>Future Forward 2024</a:t>
            </a:r>
            <a:endParaRPr b="1">
              <a:solidFill>
                <a:srgbClr val="125DA0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999588" y="-124500"/>
            <a:ext cx="577075" cy="17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;p17">
            <a:extLst>
              <a:ext uri="{FF2B5EF4-FFF2-40B4-BE49-F238E27FC236}">
                <a16:creationId xmlns:a16="http://schemas.microsoft.com/office/drawing/2014/main" id="{82E27D36-34A8-6118-E256-2FF36715C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9827" y="1017725"/>
            <a:ext cx="8686800" cy="3471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n-US" sz="1400" dirty="0"/>
              <a:t>Data Privacy and Protection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Ensure AI tools comply with data privacy regulations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Implement encryption for data storage and transmission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Communicate to clients when AI is being used in your services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Maintain human oversight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Consult with professional liability insurance 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Develop and AI ethical use policy for your practice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Provide comprehensive training 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Foster a culture of continuous learning</a:t>
            </a:r>
          </a:p>
        </p:txBody>
      </p:sp>
      <p:pic>
        <p:nvPicPr>
          <p:cNvPr id="3075" name="Picture 3" descr="How Artificial Intelligence is Transforming Home Security - Barry Bros  Security">
            <a:extLst>
              <a:ext uri="{FF2B5EF4-FFF2-40B4-BE49-F238E27FC236}">
                <a16:creationId xmlns:a16="http://schemas.microsoft.com/office/drawing/2014/main" id="{1766646E-D3DC-6A70-9DE8-4CD838DA9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77" y="2859041"/>
            <a:ext cx="2386044" cy="16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1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Practical Implementation Steps for AI</a:t>
            </a:r>
            <a:endParaRPr dirty="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125" y="4625050"/>
            <a:ext cx="2962349" cy="3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11700" y="461538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125DA0"/>
                </a:solidFill>
              </a:rPr>
              <a:t>Future Forward 2024</a:t>
            </a:r>
            <a:endParaRPr b="1">
              <a:solidFill>
                <a:srgbClr val="125DA0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999588" y="-124500"/>
            <a:ext cx="577075" cy="17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;p17">
            <a:extLst>
              <a:ext uri="{FF2B5EF4-FFF2-40B4-BE49-F238E27FC236}">
                <a16:creationId xmlns:a16="http://schemas.microsoft.com/office/drawing/2014/main" id="{82E27D36-34A8-6118-E256-2FF36715C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9827" y="1017725"/>
            <a:ext cx="8686800" cy="3471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n-US" sz="1400" dirty="0"/>
              <a:t>Identify pain points and inefficiencies</a:t>
            </a:r>
          </a:p>
          <a:p>
            <a:pPr marL="285750" indent="-285750">
              <a:spcAft>
                <a:spcPts val="1200"/>
              </a:spcAft>
            </a:pPr>
            <a:r>
              <a:rPr lang="en-US" sz="1400" dirty="0"/>
              <a:t>Evaluate your team’s technical skills </a:t>
            </a:r>
          </a:p>
          <a:p>
            <a:pPr marL="285750" indent="-285750">
              <a:spcAft>
                <a:spcPts val="1200"/>
              </a:spcAft>
            </a:pPr>
            <a:r>
              <a:rPr lang="en-US" sz="1400" dirty="0"/>
              <a:t>Determine budget </a:t>
            </a:r>
          </a:p>
          <a:p>
            <a:pPr marL="285750" indent="-285750">
              <a:spcAft>
                <a:spcPts val="1200"/>
              </a:spcAft>
            </a:pPr>
            <a:r>
              <a:rPr lang="en-US" sz="1400" dirty="0"/>
              <a:t>Begin with a small project or area of the practice </a:t>
            </a:r>
          </a:p>
          <a:p>
            <a:pPr marL="285750" indent="-285750">
              <a:spcAft>
                <a:spcPts val="1200"/>
              </a:spcAft>
            </a:pPr>
            <a:r>
              <a:rPr lang="en-US" sz="1400" dirty="0"/>
              <a:t>Research specific AI tools to address your pain points </a:t>
            </a:r>
          </a:p>
          <a:p>
            <a:pPr marL="285750" indent="-285750">
              <a:spcAft>
                <a:spcPts val="1200"/>
              </a:spcAft>
            </a:pPr>
            <a:r>
              <a:rPr lang="en-US" sz="1400" dirty="0"/>
              <a:t>Consider scalability </a:t>
            </a:r>
          </a:p>
          <a:p>
            <a:pPr marL="285750" indent="-285750">
              <a:spcAft>
                <a:spcPts val="1200"/>
              </a:spcAft>
            </a:pPr>
            <a:r>
              <a:rPr lang="en-US" sz="1400" dirty="0"/>
              <a:t>Establish policies to maintain data quality and security </a:t>
            </a:r>
          </a:p>
          <a:p>
            <a:pPr marL="285750" indent="-285750">
              <a:spcAft>
                <a:spcPts val="1200"/>
              </a:spcAft>
            </a:pPr>
            <a:r>
              <a:rPr lang="en-US" sz="1400" dirty="0"/>
              <a:t>Designate champions on your team to aid adoption and troubleshoot during implementation</a:t>
            </a:r>
            <a:endParaRPr lang="en-US" dirty="0"/>
          </a:p>
        </p:txBody>
      </p:sp>
      <p:pic>
        <p:nvPicPr>
          <p:cNvPr id="6146" name="Picture 2" descr="AI Implementation: Strategic Planning, Data Management, Cybersecurity -  BluWave">
            <a:extLst>
              <a:ext uri="{FF2B5EF4-FFF2-40B4-BE49-F238E27FC236}">
                <a16:creationId xmlns:a16="http://schemas.microsoft.com/office/drawing/2014/main" id="{252D4406-9E75-AD7F-8508-39FC32862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7"/>
          <a:stretch/>
        </p:blipFill>
        <p:spPr bwMode="auto">
          <a:xfrm>
            <a:off x="5523396" y="1519668"/>
            <a:ext cx="3620604" cy="1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532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7A74E47489F438DFA9E5585A6DE7E" ma:contentTypeVersion="20" ma:contentTypeDescription="Create a new document." ma:contentTypeScope="" ma:versionID="4e693f00aca1bf157a15aa071ac31ae1">
  <xsd:schema xmlns:xsd="http://www.w3.org/2001/XMLSchema" xmlns:xs="http://www.w3.org/2001/XMLSchema" xmlns:p="http://schemas.microsoft.com/office/2006/metadata/properties" xmlns:ns2="84fc76f6-88c3-4c61-8e49-11c7b5828df8" xmlns:ns3="48264be1-498c-4971-a7a3-68efce93cb35" targetNamespace="http://schemas.microsoft.com/office/2006/metadata/properties" ma:root="true" ma:fieldsID="4fe7777db9cb772341ef304f628efaaa" ns2:_="" ns3:_="">
    <xsd:import namespace="84fc76f6-88c3-4c61-8e49-11c7b5828df8"/>
    <xsd:import namespace="48264be1-498c-4971-a7a3-68efce93cb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c76f6-88c3-4c61-8e49-11c7b5828d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41bf39b-d679-4921-a4e8-986e5fe352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64be1-498c-4971-a7a3-68efce93cb3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bec4bbb-8c35-4336-809d-7cfe4b4fddc8}" ma:internalName="TaxCatchAll" ma:showField="CatchAllData" ma:web="48264be1-498c-4971-a7a3-68efce93cb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fc76f6-88c3-4c61-8e49-11c7b5828df8">
      <Terms xmlns="http://schemas.microsoft.com/office/infopath/2007/PartnerControls"/>
    </lcf76f155ced4ddcb4097134ff3c332f>
    <TaxCatchAll xmlns="48264be1-498c-4971-a7a3-68efce93cb35" xsi:nil="true"/>
  </documentManagement>
</p:properties>
</file>

<file path=customXml/itemProps1.xml><?xml version="1.0" encoding="utf-8"?>
<ds:datastoreItem xmlns:ds="http://schemas.openxmlformats.org/officeDocument/2006/customXml" ds:itemID="{EC96DA0F-930C-4D32-9E07-882FDE5A7D9B}"/>
</file>

<file path=customXml/itemProps2.xml><?xml version="1.0" encoding="utf-8"?>
<ds:datastoreItem xmlns:ds="http://schemas.openxmlformats.org/officeDocument/2006/customXml" ds:itemID="{FA85951F-3BEC-48A1-B36D-E372221FB6DF}"/>
</file>

<file path=customXml/itemProps3.xml><?xml version="1.0" encoding="utf-8"?>
<ds:datastoreItem xmlns:ds="http://schemas.openxmlformats.org/officeDocument/2006/customXml" ds:itemID="{36FC3A7D-4EAE-4276-8A05-AF58AEA7145A}"/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692</Words>
  <Application>Microsoft Office PowerPoint</Application>
  <PresentationFormat>On-screen Show (16:9)</PresentationFormat>
  <Paragraphs>123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Simple Light</vt:lpstr>
      <vt:lpstr>An AI Driven Tax Season</vt:lpstr>
      <vt:lpstr>PowerPoint Presentation</vt:lpstr>
      <vt:lpstr>Agenda</vt:lpstr>
      <vt:lpstr>The Changing Landscape of Tax Preparation</vt:lpstr>
      <vt:lpstr>AI In Practice</vt:lpstr>
      <vt:lpstr>Identifying AI-Ready Areas in Your Practice</vt:lpstr>
      <vt:lpstr>Identifying AI-Ready Areas in Your Practice</vt:lpstr>
      <vt:lpstr>Implementing AI Responsibly</vt:lpstr>
      <vt:lpstr>Practical Implementation Steps for AI</vt:lpstr>
      <vt:lpstr>Top AI Tools for Tax Efficiency</vt:lpstr>
      <vt:lpstr>Top AI Tools for Tax Efficiency</vt:lpstr>
      <vt:lpstr>Top AI Tools for Tax Efficiency</vt:lpstr>
      <vt:lpstr>Future Trends</vt:lpstr>
      <vt:lpstr>Q&amp;A</vt:lpstr>
      <vt:lpstr>Join us for App Academy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Christine Gervais</cp:lastModifiedBy>
  <cp:revision>2</cp:revision>
  <dcterms:modified xsi:type="dcterms:W3CDTF">2024-09-25T17:55:47Z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0x0101009A97A74E47489F438DFA9E5585A6DE7E</vt:lpwstr>
  </property>
</Properties>
</file>